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009" r:id="rId3"/>
    <p:sldId id="1041" r:id="rId4"/>
    <p:sldId id="1010" r:id="rId5"/>
    <p:sldId id="1011" r:id="rId6"/>
    <p:sldId id="1042" r:id="rId7"/>
    <p:sldId id="1012" r:id="rId8"/>
    <p:sldId id="1013" r:id="rId9"/>
    <p:sldId id="1014" r:id="rId10"/>
    <p:sldId id="1016" r:id="rId11"/>
    <p:sldId id="1017" r:id="rId12"/>
    <p:sldId id="1018" r:id="rId13"/>
    <p:sldId id="1043" r:id="rId14"/>
    <p:sldId id="1019" r:id="rId15"/>
    <p:sldId id="1020" r:id="rId16"/>
    <p:sldId id="1021" r:id="rId17"/>
    <p:sldId id="1044" r:id="rId18"/>
    <p:sldId id="1022" r:id="rId19"/>
    <p:sldId id="1045" r:id="rId20"/>
    <p:sldId id="1047" r:id="rId21"/>
    <p:sldId id="1023" r:id="rId22"/>
    <p:sldId id="1024" r:id="rId23"/>
    <p:sldId id="1025" r:id="rId24"/>
    <p:sldId id="1026" r:id="rId25"/>
    <p:sldId id="1027" r:id="rId26"/>
    <p:sldId id="1028" r:id="rId27"/>
    <p:sldId id="1029" r:id="rId28"/>
    <p:sldId id="1030" r:id="rId29"/>
    <p:sldId id="1031" r:id="rId30"/>
    <p:sldId id="1032" r:id="rId31"/>
    <p:sldId id="1033" r:id="rId32"/>
    <p:sldId id="1034" r:id="rId33"/>
    <p:sldId id="1040" r:id="rId34"/>
    <p:sldId id="1035" r:id="rId35"/>
    <p:sldId id="1036" r:id="rId36"/>
    <p:sldId id="1037" r:id="rId37"/>
    <p:sldId id="1038" r:id="rId38"/>
    <p:sldId id="1039" r:id="rId39"/>
    <p:sldId id="1046"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第一模块提优测评卷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winter in Harbin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cold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snowy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cool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9680" y="880145"/>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1222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词汇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根据每组词汇的类别，在横线上填写一个同类别的词汇。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    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   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 Francisco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Houston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Angeles    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     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 Ben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West Lake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Yellow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River      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92699" y="2819028"/>
            <a:ext cx="1043876" cy="523220"/>
          </a:xfrm>
          <a:prstGeom prst="rect">
            <a:avLst/>
          </a:prstGeom>
        </p:spPr>
        <p:txBody>
          <a:bodyPr wrap="none">
            <a:spAutoFit/>
          </a:bodyPr>
          <a:lstStyle/>
          <a:p>
            <a:r>
              <a:rPr lang="en-US" altLang="zh-CN"/>
              <a:t>north</a:t>
            </a:r>
            <a:endParaRPr lang="zh-CN" altLang="en-US"/>
          </a:p>
        </p:txBody>
      </p:sp>
      <p:sp>
        <p:nvSpPr>
          <p:cNvPr id="6" name="矩形 5"/>
          <p:cNvSpPr/>
          <p:nvPr/>
        </p:nvSpPr>
        <p:spPr>
          <a:xfrm>
            <a:off x="4275956" y="3472433"/>
            <a:ext cx="1124026" cy="523220"/>
          </a:xfrm>
          <a:prstGeom prst="rect">
            <a:avLst/>
          </a:prstGeom>
        </p:spPr>
        <p:txBody>
          <a:bodyPr wrap="none">
            <a:spAutoFit/>
          </a:bodyPr>
          <a:lstStyle/>
          <a:p>
            <a:r>
              <a:rPr lang="en-US" altLang="zh-CN"/>
              <a:t>China</a:t>
            </a:r>
            <a:endParaRPr lang="zh-CN" altLang="en-US"/>
          </a:p>
        </p:txBody>
      </p:sp>
      <p:sp>
        <p:nvSpPr>
          <p:cNvPr id="8" name="矩形 7"/>
          <p:cNvSpPr/>
          <p:nvPr/>
        </p:nvSpPr>
        <p:spPr>
          <a:xfrm>
            <a:off x="6968827" y="4096122"/>
            <a:ext cx="1697644" cy="523220"/>
          </a:xfrm>
          <a:prstGeom prst="rect">
            <a:avLst/>
          </a:prstGeom>
        </p:spPr>
        <p:txBody>
          <a:bodyPr wrap="none">
            <a:spAutoFit/>
          </a:bodyPr>
          <a:lstStyle/>
          <a:p>
            <a:r>
              <a:rPr lang="en-US" altLang="zh-CN"/>
              <a:t>New York</a:t>
            </a:r>
            <a:endParaRPr lang="zh-CN" altLang="en-US"/>
          </a:p>
        </p:txBody>
      </p:sp>
      <p:sp>
        <p:nvSpPr>
          <p:cNvPr id="10" name="矩形 9"/>
          <p:cNvSpPr/>
          <p:nvPr/>
        </p:nvSpPr>
        <p:spPr>
          <a:xfrm>
            <a:off x="4373516" y="4674091"/>
            <a:ext cx="663964" cy="523220"/>
          </a:xfrm>
          <a:prstGeom prst="rect">
            <a:avLst/>
          </a:prstGeom>
        </p:spPr>
        <p:txBody>
          <a:bodyPr wrap="none">
            <a:spAutoFit/>
          </a:bodyPr>
          <a:lstStyle/>
          <a:p>
            <a:r>
              <a:rPr lang="en-US" altLang="zh-CN"/>
              <a:t>big</a:t>
            </a:r>
            <a:endParaRPr lang="zh-CN" altLang="en-US"/>
          </a:p>
        </p:txBody>
      </p:sp>
      <p:sp>
        <p:nvSpPr>
          <p:cNvPr id="12" name="矩形 11"/>
          <p:cNvSpPr/>
          <p:nvPr/>
        </p:nvSpPr>
        <p:spPr>
          <a:xfrm>
            <a:off x="7817649" y="5373216"/>
            <a:ext cx="2444195" cy="523220"/>
          </a:xfrm>
          <a:prstGeom prst="rect">
            <a:avLst/>
          </a:prstGeom>
        </p:spPr>
        <p:txBody>
          <a:bodyPr wrap="none">
            <a:spAutoFit/>
          </a:bodyPr>
          <a:lstStyle/>
          <a:p>
            <a:r>
              <a:rPr lang="en-US" altLang="zh-CN"/>
              <a:t>the Great Wall</a:t>
            </a:r>
            <a:endParaRPr lang="zh-CN" altLang="en-US"/>
          </a:p>
        </p:txBody>
      </p:sp>
      <p:sp>
        <p:nvSpPr>
          <p:cNvPr id="14" name="矩形 13"/>
          <p:cNvSpPr/>
          <p:nvPr/>
        </p:nvSpPr>
        <p:spPr>
          <a:xfrm>
            <a:off x="7685048" y="5803821"/>
            <a:ext cx="2709396" cy="523220"/>
          </a:xfrm>
          <a:prstGeom prst="rect">
            <a:avLst/>
          </a:prstGeom>
        </p:spPr>
        <p:txBody>
          <a:bodyPr wrap="none">
            <a:spAutoFit/>
          </a:bodyPr>
          <a:lstStyle/>
          <a:p>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en-US" dirty="0"/>
          </a:p>
        </p:txBody>
      </p:sp>
    </p:spTree>
    <p:extLst>
      <p:ext uri="{BB962C8B-B14F-4D97-AF65-F5344CB8AC3E}">
        <p14:creationId xmlns:p14="http://schemas.microsoft.com/office/powerpoint/2010/main" val="317651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根据句意及首字母提示，补全句子或对话。</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is a great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is the Great Wall?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Great Wall has got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thousand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tell me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New York?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 It’s like a rooster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公鸡</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York has got more than eight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267844" y="1446684"/>
            <a:ext cx="1223412" cy="523220"/>
          </a:xfrm>
          <a:prstGeom prst="rect">
            <a:avLst/>
          </a:prstGeom>
        </p:spPr>
        <p:txBody>
          <a:bodyPr wrap="none">
            <a:spAutoFit/>
          </a:bodyPr>
          <a:lstStyle/>
          <a:p>
            <a:r>
              <a:rPr lang="en-US" altLang="zh-CN" smtClean="0"/>
              <a:t>ountry</a:t>
            </a:r>
            <a:endParaRPr lang="zh-CN" altLang="en-US"/>
          </a:p>
        </p:txBody>
      </p:sp>
      <p:sp>
        <p:nvSpPr>
          <p:cNvPr id="6" name="矩形 5"/>
          <p:cNvSpPr/>
          <p:nvPr/>
        </p:nvSpPr>
        <p:spPr>
          <a:xfrm>
            <a:off x="4799062" y="2794431"/>
            <a:ext cx="675121" cy="523220"/>
          </a:xfrm>
          <a:prstGeom prst="rect">
            <a:avLst/>
          </a:prstGeom>
        </p:spPr>
        <p:txBody>
          <a:bodyPr wrap="none">
            <a:spAutoFit/>
          </a:bodyPr>
          <a:lstStyle/>
          <a:p>
            <a:r>
              <a:rPr lang="en-US" altLang="zh-CN" smtClean="0"/>
              <a:t>ore</a:t>
            </a:r>
            <a:endParaRPr lang="zh-CN" altLang="en-US"/>
          </a:p>
        </p:txBody>
      </p:sp>
      <p:sp>
        <p:nvSpPr>
          <p:cNvPr id="8" name="矩形 7"/>
          <p:cNvSpPr/>
          <p:nvPr/>
        </p:nvSpPr>
        <p:spPr>
          <a:xfrm>
            <a:off x="3244250" y="3373070"/>
            <a:ext cx="1622560" cy="523220"/>
          </a:xfrm>
          <a:prstGeom prst="rect">
            <a:avLst/>
          </a:prstGeom>
        </p:spPr>
        <p:txBody>
          <a:bodyPr wrap="none">
            <a:spAutoFit/>
          </a:bodyPr>
          <a:lstStyle/>
          <a:p>
            <a:r>
              <a:rPr lang="en-US" altLang="zh-CN"/>
              <a:t>omething</a:t>
            </a:r>
            <a:endParaRPr lang="zh-CN" altLang="en-US"/>
          </a:p>
        </p:txBody>
      </p:sp>
      <p:sp>
        <p:nvSpPr>
          <p:cNvPr id="10" name="矩形 9"/>
          <p:cNvSpPr/>
          <p:nvPr/>
        </p:nvSpPr>
        <p:spPr>
          <a:xfrm>
            <a:off x="2326407" y="4000872"/>
            <a:ext cx="564578" cy="523220"/>
          </a:xfrm>
          <a:prstGeom prst="rect">
            <a:avLst/>
          </a:prstGeom>
        </p:spPr>
        <p:txBody>
          <a:bodyPr wrap="none">
            <a:spAutoFit/>
          </a:bodyPr>
          <a:lstStyle/>
          <a:p>
            <a:r>
              <a:rPr lang="en-US" altLang="zh-CN"/>
              <a:t>ap</a:t>
            </a:r>
            <a:endParaRPr lang="zh-CN" altLang="en-US"/>
          </a:p>
        </p:txBody>
      </p:sp>
      <p:sp>
        <p:nvSpPr>
          <p:cNvPr id="12" name="矩形 11"/>
          <p:cNvSpPr/>
          <p:nvPr/>
        </p:nvSpPr>
        <p:spPr>
          <a:xfrm>
            <a:off x="5979765" y="4707038"/>
            <a:ext cx="962123" cy="523220"/>
          </a:xfrm>
          <a:prstGeom prst="rect">
            <a:avLst/>
          </a:prstGeom>
        </p:spPr>
        <p:txBody>
          <a:bodyPr wrap="none">
            <a:spAutoFit/>
          </a:bodyPr>
          <a:lstStyle/>
          <a:p>
            <a:r>
              <a:rPr lang="en-US" altLang="zh-CN"/>
              <a:t>illion</a:t>
            </a:r>
            <a:endParaRPr lang="zh-CN" altLang="en-US"/>
          </a:p>
        </p:txBody>
      </p:sp>
    </p:spTree>
    <p:extLst>
      <p:ext uri="{BB962C8B-B14F-4D97-AF65-F5344CB8AC3E}">
        <p14:creationId xmlns:p14="http://schemas.microsoft.com/office/powerpoint/2010/main" val="370698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910902"/>
            <a:ext cx="11485848" cy="3962728"/>
          </a:xfrm>
          <a:prstGeom prst="rect">
            <a:avLst/>
          </a:prstGeom>
        </p:spPr>
      </p:pic>
      <p:sp>
        <p:nvSpPr>
          <p:cNvPr id="2" name="内容占位符 1"/>
          <p:cNvSpPr>
            <a:spLocks noGrp="1"/>
          </p:cNvSpPr>
          <p:nvPr>
            <p:ph idx="1"/>
          </p:nvPr>
        </p:nvSpPr>
        <p:spPr>
          <a:xfrm>
            <a:off x="360854" y="936620"/>
            <a:ext cx="11485848" cy="3970318"/>
          </a:xfrm>
          <a:noFill/>
        </p:spPr>
        <p:txBody>
          <a:bodyPr/>
          <a:lstStyle/>
          <a:p>
            <a:pPr algn="ctr" hangingPunct="0">
              <a:spcAft>
                <a:spcPts val="0"/>
              </a:spcAft>
            </a:pPr>
            <a:r>
              <a:rPr lang="zh-CN" altLang="zh-CN" b="1" smtClean="0">
                <a:latin typeface="Times New Roman" panose="02020603050405020304" pitchFamily="18" charset="0"/>
                <a:ea typeface="黑体" panose="02010609060101010101" pitchFamily="49" charset="-122"/>
                <a:cs typeface="Times New Roman" panose="02020603050405020304" pitchFamily="18" charset="0"/>
              </a:rPr>
              <a:t>美国</a:t>
            </a:r>
            <a:r>
              <a:rPr lang="zh-CN" altLang="zh-CN" b="1">
                <a:latin typeface="Times New Roman" panose="02020603050405020304" pitchFamily="18" charset="0"/>
                <a:ea typeface="黑体" panose="02010609060101010101" pitchFamily="49" charset="-122"/>
                <a:cs typeface="Times New Roman" panose="02020603050405020304" pitchFamily="18" charset="0"/>
              </a:rPr>
              <a:t>的英文表达</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America</a:t>
            </a:r>
            <a:r>
              <a:rPr lang="zh-CN" altLang="zh-CN" b="1">
                <a:latin typeface="Times New Roman" panose="02020603050405020304" pitchFamily="18" charset="0"/>
                <a:ea typeface="楷体" panose="02010609060101010101" pitchFamily="49" charset="-122"/>
                <a:cs typeface="Times New Roman" panose="02020603050405020304" pitchFamily="18" charset="0"/>
              </a:rPr>
              <a:t>原指美洲</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但因为美国的迅速发展</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现在专指美国</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常用于口语中。</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USA</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United</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States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of</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America</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是美利坚合众国完整的英语表达。</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其他表达例如</a:t>
            </a:r>
            <a:r>
              <a:rPr lang="en-US" altLang="zh-CN" b="1">
                <a:latin typeface="Times New Roman" panose="02020603050405020304" pitchFamily="18" charset="0"/>
                <a:ea typeface="宋体" panose="02010600030101010101" pitchFamily="2" charset="-122"/>
                <a:cs typeface="Times New Roman" panose="02020603050405020304" pitchFamily="18" charset="0"/>
              </a:rPr>
              <a:t>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US, 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States</a:t>
            </a:r>
            <a:r>
              <a:rPr lang="zh-CN" altLang="zh-CN" b="1">
                <a:latin typeface="Times New Roman" panose="02020603050405020304" pitchFamily="18" charset="0"/>
                <a:ea typeface="楷体" panose="02010609060101010101" pitchFamily="49" charset="-122"/>
                <a:cs typeface="Times New Roman" panose="02020603050405020304" pitchFamily="18" charset="0"/>
              </a:rPr>
              <a:t>都可指美国。</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clrChange>
              <a:clrFrom>
                <a:srgbClr val="E8F6FD"/>
              </a:clrFrom>
              <a:clrTo>
                <a:srgbClr val="E8F6FD">
                  <a:alpha val="0"/>
                </a:srgbClr>
              </a:clrTo>
            </a:clrChange>
          </a:blip>
          <a:stretch>
            <a:fillRect/>
          </a:stretch>
        </p:blipFill>
        <p:spPr>
          <a:xfrm>
            <a:off x="360854" y="903312"/>
            <a:ext cx="1557888" cy="508952"/>
          </a:xfrm>
          <a:prstGeom prst="rect">
            <a:avLst/>
          </a:prstGeom>
        </p:spPr>
      </p:pic>
    </p:spTree>
    <p:extLst>
      <p:ext uri="{BB962C8B-B14F-4D97-AF65-F5344CB8AC3E}">
        <p14:creationId xmlns:p14="http://schemas.microsoft.com/office/powerpoint/2010/main" val="2463199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从方框中选择合适的单词填空。</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very friendly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Great Wall is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thousand years old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 Francisco is a very big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big tree is two hundred years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building is fifty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picture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50790" y="1340768"/>
            <a:ext cx="5306261" cy="738664"/>
          </a:xfrm>
          <a:prstGeom prst="rect">
            <a:avLst/>
          </a:prstGeom>
        </p:spPr>
        <p:txBody>
          <a:bodyPr wrap="square">
            <a:spAutoFit/>
          </a:bodyPr>
          <a:lstStyle/>
          <a:p>
            <a:pPr algn="just">
              <a:lnSpc>
                <a:spcPct val="150000"/>
              </a:lnSpc>
              <a:spcAft>
                <a:spcPts val="0"/>
              </a:spcAft>
              <a:tabLst>
                <a:tab pos="4860925" algn="l"/>
              </a:tabLst>
            </a:pPr>
            <a:r>
              <a:rPr lang="en-US" altLang="zh-CN" b="0">
                <a:solidFill>
                  <a:srgbClr val="000000"/>
                </a:solidFill>
                <a:cs typeface="Times New Roman" panose="02020603050405020304" pitchFamily="18" charset="0"/>
              </a:rPr>
              <a:t>about</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old</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in</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metres</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of</a:t>
            </a:r>
            <a:r>
              <a:rPr lang="zh-CN" altLang="zh-CN" b="0">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city</a:t>
            </a:r>
            <a:endParaRPr lang="zh-CN" altLang="zh-CN" sz="1200" b="0">
              <a:solidFill>
                <a:srgbClr val="000000"/>
              </a:solidFill>
              <a:cs typeface="Times New Roman" panose="02020603050405020304" pitchFamily="18" charset="0"/>
            </a:endParaRPr>
          </a:p>
        </p:txBody>
      </p:sp>
      <p:sp>
        <p:nvSpPr>
          <p:cNvPr id="6" name="矩形 5"/>
          <p:cNvSpPr/>
          <p:nvPr/>
        </p:nvSpPr>
        <p:spPr bwMode="auto">
          <a:xfrm>
            <a:off x="2350790" y="1484784"/>
            <a:ext cx="5306261" cy="50405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1885412" y="2164482"/>
            <a:ext cx="484428" cy="523220"/>
          </a:xfrm>
          <a:prstGeom prst="rect">
            <a:avLst/>
          </a:prstGeom>
        </p:spPr>
        <p:txBody>
          <a:bodyPr wrap="none">
            <a:spAutoFit/>
          </a:bodyPr>
          <a:lstStyle/>
          <a:p>
            <a:r>
              <a:rPr lang="en-US" altLang="zh-CN"/>
              <a:t>in</a:t>
            </a:r>
            <a:endParaRPr lang="zh-CN" altLang="en-US"/>
          </a:p>
        </p:txBody>
      </p:sp>
      <p:sp>
        <p:nvSpPr>
          <p:cNvPr id="8" name="矩形 7"/>
          <p:cNvSpPr/>
          <p:nvPr/>
        </p:nvSpPr>
        <p:spPr>
          <a:xfrm>
            <a:off x="3377952" y="2794957"/>
            <a:ext cx="1064715" cy="523220"/>
          </a:xfrm>
          <a:prstGeom prst="rect">
            <a:avLst/>
          </a:prstGeom>
        </p:spPr>
        <p:txBody>
          <a:bodyPr wrap="none">
            <a:spAutoFit/>
          </a:bodyPr>
          <a:lstStyle/>
          <a:p>
            <a:r>
              <a:rPr lang="en-US" altLang="zh-CN"/>
              <a:t>about</a:t>
            </a:r>
            <a:endParaRPr lang="zh-CN" altLang="en-US"/>
          </a:p>
        </p:txBody>
      </p:sp>
      <p:sp>
        <p:nvSpPr>
          <p:cNvPr id="10" name="矩形 9"/>
          <p:cNvSpPr/>
          <p:nvPr/>
        </p:nvSpPr>
        <p:spPr>
          <a:xfrm>
            <a:off x="4727054" y="3377609"/>
            <a:ext cx="742511" cy="523220"/>
          </a:xfrm>
          <a:prstGeom prst="rect">
            <a:avLst/>
          </a:prstGeom>
        </p:spPr>
        <p:txBody>
          <a:bodyPr wrap="none">
            <a:spAutoFit/>
          </a:bodyPr>
          <a:lstStyle/>
          <a:p>
            <a:r>
              <a:rPr lang="en-US" altLang="zh-CN"/>
              <a:t>city</a:t>
            </a:r>
            <a:endParaRPr lang="zh-CN" altLang="en-US"/>
          </a:p>
        </p:txBody>
      </p:sp>
      <p:sp>
        <p:nvSpPr>
          <p:cNvPr id="12" name="矩形 11"/>
          <p:cNvSpPr/>
          <p:nvPr/>
        </p:nvSpPr>
        <p:spPr>
          <a:xfrm>
            <a:off x="5748883" y="4077072"/>
            <a:ext cx="663964" cy="523220"/>
          </a:xfrm>
          <a:prstGeom prst="rect">
            <a:avLst/>
          </a:prstGeom>
        </p:spPr>
        <p:txBody>
          <a:bodyPr wrap="none">
            <a:spAutoFit/>
          </a:bodyPr>
          <a:lstStyle/>
          <a:p>
            <a:r>
              <a:rPr lang="en-US" altLang="zh-CN"/>
              <a:t>old</a:t>
            </a:r>
            <a:endParaRPr lang="zh-CN" altLang="en-US"/>
          </a:p>
        </p:txBody>
      </p:sp>
      <p:sp>
        <p:nvSpPr>
          <p:cNvPr id="14" name="矩形 13"/>
          <p:cNvSpPr/>
          <p:nvPr/>
        </p:nvSpPr>
        <p:spPr>
          <a:xfrm>
            <a:off x="3737992" y="4720952"/>
            <a:ext cx="1213730" cy="523220"/>
          </a:xfrm>
          <a:prstGeom prst="rect">
            <a:avLst/>
          </a:prstGeom>
        </p:spPr>
        <p:txBody>
          <a:bodyPr wrap="none">
            <a:spAutoFit/>
          </a:bodyPr>
          <a:lstStyle/>
          <a:p>
            <a:r>
              <a:rPr lang="en-US" altLang="zh-CN"/>
              <a:t>metres</a:t>
            </a:r>
            <a:endParaRPr lang="zh-CN" altLang="en-US"/>
          </a:p>
        </p:txBody>
      </p:sp>
      <p:sp>
        <p:nvSpPr>
          <p:cNvPr id="16" name="矩形 15"/>
          <p:cNvSpPr/>
          <p:nvPr/>
        </p:nvSpPr>
        <p:spPr>
          <a:xfrm>
            <a:off x="2671589" y="5357386"/>
            <a:ext cx="484428" cy="523220"/>
          </a:xfrm>
          <a:prstGeom prst="rect">
            <a:avLst/>
          </a:prstGeom>
        </p:spPr>
        <p:txBody>
          <a:bodyPr wrap="none">
            <a:spAutoFit/>
          </a:bodyPr>
          <a:lstStyle/>
          <a:p>
            <a:r>
              <a:rPr lang="en-US" altLang="zh-CN"/>
              <a:t>of</a:t>
            </a:r>
            <a:endParaRPr lang="zh-CN" altLang="en-US"/>
          </a:p>
        </p:txBody>
      </p:sp>
    </p:spTree>
    <p:extLst>
      <p:ext uri="{BB962C8B-B14F-4D97-AF65-F5344CB8AC3E}">
        <p14:creationId xmlns:p14="http://schemas.microsoft.com/office/powerpoint/2010/main" val="113499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P spid="14"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 thousand” means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702119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more than two</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in Houston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702119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million	B. millions	C. hundred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3113" y="1518692"/>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73113" y="2785909"/>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328838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big map of China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702119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What’s	B. What	C. How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Kunming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702119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to	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me something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friend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91050" algn="l"/>
                <a:tab pos="702119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with	C. about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7305" y="865287"/>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56467" y="2147998"/>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956467" y="3430709"/>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13862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34726" y="836713"/>
            <a:ext cx="11765135" cy="3989367"/>
          </a:xfrm>
          <a:prstGeom prst="rect">
            <a:avLst/>
          </a:prstGeom>
        </p:spPr>
      </p:pic>
      <p:sp>
        <p:nvSpPr>
          <p:cNvPr id="2" name="内容占位符 1"/>
          <p:cNvSpPr>
            <a:spLocks noGrp="1"/>
          </p:cNvSpPr>
          <p:nvPr>
            <p:ph idx="1"/>
          </p:nvPr>
        </p:nvSpPr>
        <p:spPr>
          <a:xfrm>
            <a:off x="360854" y="855762"/>
            <a:ext cx="11485848" cy="3970318"/>
          </a:xfrm>
        </p:spPr>
        <p:txBody>
          <a:bodyPr/>
          <a:lstStyle/>
          <a:p>
            <a:pPr algn="ctr" hangingPunct="0">
              <a:spcAft>
                <a:spcPts val="0"/>
              </a:spcAft>
            </a:pPr>
            <a:r>
              <a:rPr lang="zh-CN" altLang="zh-CN" b="1" smtClean="0">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latin typeface="Times New Roman" panose="02020603050405020304" pitchFamily="18" charset="0"/>
                <a:ea typeface="黑体" panose="02010609060101010101" pitchFamily="49" charset="-122"/>
                <a:cs typeface="Times New Roman" panose="02020603050405020304" pitchFamily="18" charset="0"/>
              </a:rPr>
              <a:t>的地点介词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latin typeface="Times New Roman" panose="02020603050405020304" pitchFamily="18" charset="0"/>
                <a:ea typeface="宋体" panose="02010600030101010101" pitchFamily="2" charset="-122"/>
                <a:cs typeface="宋体" panose="02010600030101010101" pitchFamily="2" charset="-122"/>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常见的地点介词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短语</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有</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in</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on</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under</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near</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next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to</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in</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front</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of</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behind</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此外还有</a:t>
            </a:r>
            <a:r>
              <a:rPr lang="en-US" altLang="zh-CN" b="1">
                <a:latin typeface="Times New Roman" panose="02020603050405020304" pitchFamily="18" charset="0"/>
                <a:ea typeface="宋体" panose="02010600030101010101" pitchFamily="2" charset="-122"/>
                <a:cs typeface="Times New Roman" panose="02020603050405020304" pitchFamily="18" charset="0"/>
              </a:rPr>
              <a:t>at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用于较小的地点或具体的位置</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between</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之间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强调两者之间</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among</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中间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强调三者或三者以上之间</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outside</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外面</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inside</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里面</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强调在内部空间</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clrChange>
              <a:clrFrom>
                <a:srgbClr val="E8F6FD"/>
              </a:clrFrom>
              <a:clrTo>
                <a:srgbClr val="E8F6FD">
                  <a:alpha val="0"/>
                </a:srgbClr>
              </a:clrTo>
            </a:clrChange>
          </a:blip>
          <a:stretch>
            <a:fillRect/>
          </a:stretch>
        </p:blipFill>
        <p:spPr>
          <a:xfrm>
            <a:off x="180459" y="801690"/>
            <a:ext cx="2170331" cy="683880"/>
          </a:xfrm>
          <a:prstGeom prst="rect">
            <a:avLst/>
          </a:prstGeom>
        </p:spPr>
      </p:pic>
    </p:spTree>
    <p:extLst>
      <p:ext uri="{BB962C8B-B14F-4D97-AF65-F5344CB8AC3E}">
        <p14:creationId xmlns:p14="http://schemas.microsoft.com/office/powerpoint/2010/main" val="1039565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4860925" algn="l"/>
              </a:tabLst>
            </a:pPr>
            <a:r>
              <a:rPr lang="zh-CN" altLang="zh-CN" spc="-8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从方框中为下列句子选择相对应的答语</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is the river?</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the West Lake?</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see any birds in the sky?</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big is it?</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an animal?</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Where’s New York?</a:t>
            </a:r>
            <a:endParaRPr lang="zh-CN" altLang="zh-CN" sz="1200" spc="-8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718895" y="1350293"/>
            <a:ext cx="5328592" cy="4243982"/>
          </a:xfrm>
          <a:prstGeom prst="rect">
            <a:avLst/>
          </a:prstGeom>
          <a:ln w="19050">
            <a:solidFill>
              <a:schemeClr val="tx1"/>
            </a:solidFill>
          </a:ln>
        </p:spPr>
        <p:txBody>
          <a:bodyPr wrap="square">
            <a:spAutoFit/>
          </a:bodyPr>
          <a:lstStyle/>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A. It’s in the east of China</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B. Yes, I can</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C. It has got about twelve million people</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D. Yes, it is</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E. It is about six hundred metres long</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a:p>
            <a:pPr algn="just">
              <a:lnSpc>
                <a:spcPct val="140000"/>
              </a:lnSpc>
              <a:spcAft>
                <a:spcPts val="0"/>
              </a:spcAft>
              <a:tabLst>
                <a:tab pos="4860925" algn="l"/>
              </a:tabLst>
            </a:pPr>
            <a:r>
              <a:rPr lang="en-US" altLang="zh-CN" b="0" spc="-100">
                <a:solidFill>
                  <a:srgbClr val="000000"/>
                </a:solidFill>
                <a:cs typeface="Times New Roman" panose="02020603050405020304" pitchFamily="18" charset="0"/>
              </a:rPr>
              <a:t>F. It’s in the east of the US</a:t>
            </a:r>
            <a:r>
              <a:rPr lang="en-US" altLang="zh-CN" b="0" spc="-100">
                <a:solidFill>
                  <a:srgbClr val="000000"/>
                </a:solidFill>
                <a:latin typeface="宋体" panose="02010600030101010101" pitchFamily="2" charset="-122"/>
                <a:cs typeface="Times New Roman" panose="02020603050405020304" pitchFamily="18" charset="0"/>
              </a:rPr>
              <a:t>.</a:t>
            </a:r>
            <a:endParaRPr lang="zh-CN" altLang="zh-CN" b="0" spc="-100">
              <a:solidFill>
                <a:srgbClr val="000000"/>
              </a:solidFill>
              <a:cs typeface="Times New Roman" panose="02020603050405020304" pitchFamily="18" charset="0"/>
            </a:endParaRPr>
          </a:p>
        </p:txBody>
      </p:sp>
      <p:sp>
        <p:nvSpPr>
          <p:cNvPr id="5" name="矩形 4"/>
          <p:cNvSpPr/>
          <p:nvPr/>
        </p:nvSpPr>
        <p:spPr>
          <a:xfrm>
            <a:off x="958255" y="1518692"/>
            <a:ext cx="423514" cy="523220"/>
          </a:xfrm>
          <a:prstGeom prst="rect">
            <a:avLst/>
          </a:prstGeom>
        </p:spPr>
        <p:txBody>
          <a:bodyPr wrap="none">
            <a:spAutoFit/>
          </a:bodyPr>
          <a:lstStyle/>
          <a:p>
            <a:r>
              <a:rPr lang="en-US" altLang="zh-CN"/>
              <a:t>E</a:t>
            </a:r>
            <a:endParaRPr lang="zh-CN" altLang="en-US"/>
          </a:p>
        </p:txBody>
      </p:sp>
      <p:sp>
        <p:nvSpPr>
          <p:cNvPr id="6" name="矩形 5"/>
          <p:cNvSpPr/>
          <p:nvPr/>
        </p:nvSpPr>
        <p:spPr>
          <a:xfrm>
            <a:off x="958255" y="2132856"/>
            <a:ext cx="444352" cy="523220"/>
          </a:xfrm>
          <a:prstGeom prst="rect">
            <a:avLst/>
          </a:prstGeom>
        </p:spPr>
        <p:txBody>
          <a:bodyPr wrap="none">
            <a:spAutoFit/>
          </a:bodyPr>
          <a:lstStyle/>
          <a:p>
            <a:r>
              <a:rPr lang="en-US" altLang="zh-CN"/>
              <a:t>A</a:t>
            </a:r>
            <a:endParaRPr lang="zh-CN" altLang="en-US"/>
          </a:p>
        </p:txBody>
      </p:sp>
      <p:sp>
        <p:nvSpPr>
          <p:cNvPr id="7" name="矩形 6"/>
          <p:cNvSpPr/>
          <p:nvPr/>
        </p:nvSpPr>
        <p:spPr>
          <a:xfrm>
            <a:off x="958255" y="2751925"/>
            <a:ext cx="423514" cy="523220"/>
          </a:xfrm>
          <a:prstGeom prst="rect">
            <a:avLst/>
          </a:prstGeom>
        </p:spPr>
        <p:txBody>
          <a:bodyPr wrap="none">
            <a:spAutoFit/>
          </a:bodyPr>
          <a:lstStyle/>
          <a:p>
            <a:r>
              <a:rPr lang="en-US" altLang="zh-CN" smtClean="0"/>
              <a:t>B</a:t>
            </a:r>
            <a:endParaRPr lang="zh-CN" altLang="en-US"/>
          </a:p>
        </p:txBody>
      </p:sp>
      <p:sp>
        <p:nvSpPr>
          <p:cNvPr id="8" name="矩形 7"/>
          <p:cNvSpPr/>
          <p:nvPr/>
        </p:nvSpPr>
        <p:spPr>
          <a:xfrm>
            <a:off x="958255" y="3410714"/>
            <a:ext cx="444352" cy="523220"/>
          </a:xfrm>
          <a:prstGeom prst="rect">
            <a:avLst/>
          </a:prstGeom>
        </p:spPr>
        <p:txBody>
          <a:bodyPr wrap="none">
            <a:spAutoFit/>
          </a:bodyPr>
          <a:lstStyle/>
          <a:p>
            <a:r>
              <a:rPr lang="en-US" altLang="zh-CN" smtClean="0"/>
              <a:t>C</a:t>
            </a:r>
            <a:endParaRPr lang="zh-CN" altLang="en-US"/>
          </a:p>
        </p:txBody>
      </p:sp>
      <p:sp>
        <p:nvSpPr>
          <p:cNvPr id="9" name="矩形 8"/>
          <p:cNvSpPr/>
          <p:nvPr/>
        </p:nvSpPr>
        <p:spPr>
          <a:xfrm>
            <a:off x="958255" y="4084222"/>
            <a:ext cx="444352" cy="523220"/>
          </a:xfrm>
          <a:prstGeom prst="rect">
            <a:avLst/>
          </a:prstGeom>
        </p:spPr>
        <p:txBody>
          <a:bodyPr wrap="none">
            <a:spAutoFit/>
          </a:bodyPr>
          <a:lstStyle/>
          <a:p>
            <a:r>
              <a:rPr lang="en-US" altLang="zh-CN" smtClean="0"/>
              <a:t>D</a:t>
            </a:r>
            <a:endParaRPr lang="zh-CN" altLang="en-US"/>
          </a:p>
        </p:txBody>
      </p:sp>
      <p:sp>
        <p:nvSpPr>
          <p:cNvPr id="11" name="矩形 10"/>
          <p:cNvSpPr/>
          <p:nvPr/>
        </p:nvSpPr>
        <p:spPr>
          <a:xfrm>
            <a:off x="958255" y="4757730"/>
            <a:ext cx="404278" cy="523220"/>
          </a:xfrm>
          <a:prstGeom prst="rect">
            <a:avLst/>
          </a:prstGeom>
        </p:spPr>
        <p:txBody>
          <a:bodyPr wrap="none">
            <a:spAutoFit/>
          </a:bodyPr>
          <a:lstStyle/>
          <a:p>
            <a:r>
              <a:rPr lang="en-US" altLang="zh-CN" smtClean="0"/>
              <a:t>F</a:t>
            </a:r>
            <a:endParaRPr lang="zh-CN" altLang="en-US"/>
          </a:p>
        </p:txBody>
      </p:sp>
    </p:spTree>
    <p:extLst>
      <p:ext uri="{BB962C8B-B14F-4D97-AF65-F5344CB8AC3E}">
        <p14:creationId xmlns:p14="http://schemas.microsoft.com/office/powerpoint/2010/main" val="16559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927095"/>
            <a:ext cx="11485848" cy="4616648"/>
          </a:xfrm>
          <a:prstGeom prst="rect">
            <a:avLst/>
          </a:prstGeom>
        </p:spPr>
      </p:pic>
      <p:sp>
        <p:nvSpPr>
          <p:cNvPr id="2" name="内容占位符 1"/>
          <p:cNvSpPr>
            <a:spLocks noGrp="1"/>
          </p:cNvSpPr>
          <p:nvPr>
            <p:ph idx="1"/>
          </p:nvPr>
        </p:nvSpPr>
        <p:spPr>
          <a:xfrm>
            <a:off x="360854" y="927095"/>
            <a:ext cx="11485848" cy="3242170"/>
          </a:xfrm>
        </p:spPr>
        <p:txBody>
          <a:bodyPr/>
          <a:lstStyle/>
          <a:p>
            <a:pPr algn="ct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a:latin typeface="Times New Roman" panose="02020603050405020304" pitchFamily="18" charset="0"/>
                <a:ea typeface="黑体" panose="02010609060101010101" pitchFamily="49" charset="-122"/>
                <a:cs typeface="Times New Roman" panose="02020603050405020304" pitchFamily="18" charset="0"/>
              </a:rPr>
              <a:t>的用法总结</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询问方式或方法</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楷体" panose="02010609060101010101" pitchFamily="49" charset="-122"/>
                <a:cs typeface="Times New Roman" panose="02020603050405020304" pitchFamily="18" charset="0"/>
              </a:rPr>
              <a:t>当我们想要知道做某件事情的方式或方法时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可以用</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来提问。其结构一般是</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助动词</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do/does/did</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主语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动词原形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其他</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clrChange>
              <a:clrFrom>
                <a:srgbClr val="E8F6FD"/>
              </a:clrFrom>
              <a:clrTo>
                <a:srgbClr val="E8F6FD">
                  <a:alpha val="0"/>
                </a:srgbClr>
              </a:clrTo>
            </a:clrChange>
          </a:blip>
          <a:stretch>
            <a:fillRect/>
          </a:stretch>
        </p:blipFill>
        <p:spPr>
          <a:xfrm>
            <a:off x="310183" y="879470"/>
            <a:ext cx="2040607" cy="643005"/>
          </a:xfrm>
          <a:prstGeom prst="rect">
            <a:avLst/>
          </a:prstGeom>
        </p:spPr>
      </p:pic>
    </p:spTree>
    <p:extLst>
      <p:ext uri="{BB962C8B-B14F-4D97-AF65-F5344CB8AC3E}">
        <p14:creationId xmlns:p14="http://schemas.microsoft.com/office/powerpoint/2010/main" val="2178865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algn="ctr" hangingPunct="0">
              <a:spcAft>
                <a:spcPts val="0"/>
              </a:spcAft>
              <a:tabLst>
                <a:tab pos="4305300" algn="l"/>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0415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US	B. Canada	C. China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0415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0415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B.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C.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90813"/>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US is a big country.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861048"/>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more than seven thousand kilometres long.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46842" y="2128397"/>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946842" y="3427428"/>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90550" y="836712"/>
            <a:ext cx="11511842" cy="5256584"/>
          </a:xfrm>
          <a:prstGeom prst="rect">
            <a:avLst/>
          </a:prstGeom>
        </p:spPr>
      </p:pic>
      <p:sp>
        <p:nvSpPr>
          <p:cNvPr id="2" name="内容占位符 1"/>
          <p:cNvSpPr>
            <a:spLocks noGrp="1"/>
          </p:cNvSpPr>
          <p:nvPr>
            <p:ph idx="1"/>
          </p:nvPr>
        </p:nvSpPr>
        <p:spPr>
          <a:xfrm>
            <a:off x="190550" y="839609"/>
            <a:ext cx="11485848" cy="4893647"/>
          </a:xfrm>
        </p:spPr>
        <p:txBody>
          <a:bodyPr/>
          <a:lstStyle/>
          <a:p>
            <a:pPr lvl="0" hangingPunct="0">
              <a:spcAft>
                <a:spcPts val="0"/>
              </a:spcAft>
            </a:pPr>
            <a:r>
              <a:rPr lang="en-US" altLang="zh-CN" sz="26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a:t>询问程度</a:t>
            </a:r>
            <a:endParaRPr lang="zh-CN" altLang="zh-CN" sz="2600" dirty="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sz="2600"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a:t>用于询问某个事物的程度</a:t>
            </a:r>
            <a:r>
              <a:rPr lang="zh-CN" altLang="zh-CN" sz="26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a:t>如大小、高低、快慢等。常见的有</a:t>
            </a:r>
            <a:r>
              <a:rPr lang="en-US" altLang="zh-CN" sz="2600" b="1" dirty="0">
                <a:solidFill>
                  <a:prstClr val="black"/>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z="2600" b="1" dirty="0">
                <a:solidFill>
                  <a:prstClr val="black"/>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smtClean="0">
                <a:solidFill>
                  <a:prstClr val="black"/>
                </a:solidFill>
                <a:latin typeface="Times New Roman" panose="02020603050405020304" pitchFamily="18" charset="0"/>
                <a:ea typeface="宋体" panose="02010600030101010101" pitchFamily="2" charset="-122"/>
                <a:cs typeface="Times New Roman" panose="02020603050405020304" pitchFamily="18" charset="0"/>
              </a:rPr>
              <a:t>tall</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多高</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how</a:t>
            </a:r>
            <a:r>
              <a:rPr lang="en-US" altLang="zh-CN" sz="2600" b="1" dirty="0" smtClean="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big</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多大</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how</a:t>
            </a:r>
            <a:r>
              <a:rPr lang="en-US" altLang="zh-CN" sz="2600" b="1" dirty="0" smtClean="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fast</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多快</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how</a:t>
            </a:r>
            <a:r>
              <a:rPr lang="en-US" altLang="zh-CN" sz="2600" b="1" dirty="0" smtClean="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much</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多少</a:t>
            </a:r>
            <a:r>
              <a:rPr lang="zh-CN" altLang="zh-CN" sz="2600"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修饰不可数名词</a:t>
            </a:r>
            <a:r>
              <a:rPr lang="zh-CN" altLang="zh-CN" sz="2600"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多少钱</a:t>
            </a:r>
            <a:r>
              <a:rPr lang="zh-CN" altLang="zh-CN" sz="2600"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询问价格</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和</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how</a:t>
            </a:r>
            <a:r>
              <a:rPr lang="en-US" altLang="zh-CN" sz="2600" b="1" dirty="0" smtClean="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many</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多少</a:t>
            </a:r>
            <a:r>
              <a:rPr lang="zh-CN" altLang="zh-CN" sz="2600" b="1"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修饰可数名词复数</a:t>
            </a:r>
            <a:r>
              <a:rPr lang="zh-CN" altLang="zh-CN" sz="2600" b="1" dirty="0" smtClean="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2600" dirty="0" smtClean="0">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sz="2600" b="1" dirty="0" smtClean="0">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询问身体状况</a:t>
            </a:r>
            <a:endParaRPr lang="zh-CN" altLang="zh-CN" sz="2600" dirty="0">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在询问对方身体状况时使用</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how</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。常见的回答有</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m</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fine.</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Thank</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you.</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我很好</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谢谢你。</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en-US" altLang="zh-CN" sz="2600" b="1" dirty="0">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“Not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too</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bad.</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还不错。</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en-US" altLang="zh-CN" sz="2600" b="1" dirty="0">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“I</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m</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not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feeling</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well.</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我感觉不太舒服。</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en-US" altLang="zh-CN" sz="2600" b="1" dirty="0">
                <a:latin typeface="宋体" panose="02010600030101010101" pitchFamily="2" charset="-122"/>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等</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43006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876400"/>
          </a:xfrm>
        </p:spPr>
        <p:txBody>
          <a:bodyPr/>
          <a:lstStyle/>
          <a:p>
            <a:pPr hangingPunct="0">
              <a:lnSpc>
                <a:spcPct val="140000"/>
              </a:lnSpc>
              <a:spcAft>
                <a:spcPts val="0"/>
              </a:spcAft>
              <a:tabLst>
                <a:tab pos="4860925" algn="l"/>
              </a:tabLst>
            </a:pPr>
            <a:r>
              <a:rPr lang="zh-CN" altLang="zh-CN" sz="2500"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从方框中选择合适的句子</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spc="-1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有两项多余</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spc="-1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 Simon. What are you doing?</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looking at these postcards. 1</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they about?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Can I have a look?</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 Look</a:t>
            </a:r>
            <a:r>
              <a:rPr lang="zh-CN" altLang="zh-CN" sz="25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West Lake</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5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860925" algn="l"/>
              </a:tabLst>
            </a:pPr>
            <a:r>
              <a:rPr lang="en-US" altLang="zh-CN" sz="2500"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And look at the mountain. It’s so high</a:t>
            </a:r>
            <a:r>
              <a:rPr lang="zh-CN" altLang="zh-CN" sz="2500"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5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887294" y="1441351"/>
            <a:ext cx="5159103" cy="4039632"/>
          </a:xfrm>
          <a:prstGeom prst="rect">
            <a:avLst/>
          </a:prstGeom>
          <a:ln w="19050">
            <a:solidFill>
              <a:schemeClr val="tx1"/>
            </a:solidFill>
          </a:ln>
        </p:spPr>
        <p:txBody>
          <a:bodyPr wrap="square">
            <a:spAutoFit/>
          </a:bodyPr>
          <a:lstStyle/>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A. That sounds nice</a:t>
            </a:r>
            <a:r>
              <a:rPr lang="en-US" altLang="zh-CN" sz="2500" b="0" spc="-100" smtClean="0">
                <a:solidFill>
                  <a:srgbClr val="000000"/>
                </a:solidFill>
                <a:latin typeface="宋体" panose="02010600030101010101" pitchFamily="2" charset="-122"/>
                <a:cs typeface="Times New Roman" panose="02020603050405020304" pitchFamily="18" charset="0"/>
              </a:rPr>
              <a:t>.</a:t>
            </a:r>
            <a:r>
              <a:rPr lang="en-US" altLang="zh-CN" sz="2500" b="0" spc="-100" smtClean="0">
                <a:solidFill>
                  <a:srgbClr val="000000"/>
                </a:solidFill>
                <a:cs typeface="Times New Roman" panose="02020603050405020304" pitchFamily="18" charset="0"/>
              </a:rPr>
              <a:t> </a:t>
            </a:r>
            <a:r>
              <a:rPr lang="en-US" altLang="zh-CN" sz="2500" b="0" spc="-100">
                <a:solidFill>
                  <a:srgbClr val="000000"/>
                </a:solidFill>
                <a:cs typeface="Times New Roman" panose="02020603050405020304" pitchFamily="18" charset="0"/>
              </a:rPr>
              <a:t>	</a:t>
            </a:r>
            <a:endParaRPr lang="en-US" altLang="zh-CN" sz="2500" b="0" spc="-100" smtClean="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smtClean="0">
                <a:solidFill>
                  <a:srgbClr val="000000"/>
                </a:solidFill>
                <a:cs typeface="Times New Roman" panose="02020603050405020304" pitchFamily="18" charset="0"/>
              </a:rPr>
              <a:t>B</a:t>
            </a:r>
            <a:r>
              <a:rPr lang="en-US" altLang="zh-CN" sz="2500" b="0" spc="-100">
                <a:solidFill>
                  <a:srgbClr val="000000"/>
                </a:solidFill>
                <a:cs typeface="Times New Roman" panose="02020603050405020304" pitchFamily="18" charset="0"/>
              </a:rPr>
              <a:t>. It’s big and beautiful</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C. They are from Daming</a:t>
            </a:r>
            <a:r>
              <a:rPr lang="en-US" altLang="zh-CN" sz="2500" b="0" spc="-100">
                <a:solidFill>
                  <a:srgbClr val="000000"/>
                </a:solidFill>
                <a:latin typeface="宋体" panose="02010600030101010101" pitchFamily="2" charset="-122"/>
                <a:cs typeface="Times New Roman" panose="02020603050405020304" pitchFamily="18" charset="0"/>
              </a:rPr>
              <a:t>.</a:t>
            </a:r>
            <a:r>
              <a:rPr lang="en-US" altLang="zh-CN" sz="2500" b="0" spc="-100">
                <a:solidFill>
                  <a:srgbClr val="000000"/>
                </a:solidFill>
                <a:cs typeface="Times New Roman" panose="02020603050405020304" pitchFamily="18" charset="0"/>
              </a:rPr>
              <a:t>	</a:t>
            </a:r>
            <a:endParaRPr lang="en-US" altLang="zh-CN" sz="2500" b="0" spc="-100" smtClean="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smtClean="0">
                <a:solidFill>
                  <a:srgbClr val="000000"/>
                </a:solidFill>
                <a:cs typeface="Times New Roman" panose="02020603050405020304" pitchFamily="18" charset="0"/>
              </a:rPr>
              <a:t>D</a:t>
            </a:r>
            <a:r>
              <a:rPr lang="en-US" altLang="zh-CN" sz="2500" b="0" spc="-100">
                <a:solidFill>
                  <a:srgbClr val="000000"/>
                </a:solidFill>
                <a:cs typeface="Times New Roman" panose="02020603050405020304" pitchFamily="18" charset="0"/>
              </a:rPr>
              <a:t>. Thank you</a:t>
            </a:r>
            <a:r>
              <a:rPr lang="zh-CN" altLang="zh-CN" sz="2500" b="0" spc="-100">
                <a:solidFill>
                  <a:srgbClr val="000000"/>
                </a:solidFill>
                <a:ea typeface="楷体" panose="02010609060101010101" pitchFamily="49"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E. They are about lots of famous places</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F. It’s small but beautiful</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G. There are many beautiful places in China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p:txBody>
      </p:sp>
      <p:sp>
        <p:nvSpPr>
          <p:cNvPr id="4" name="矩形 3"/>
          <p:cNvSpPr/>
          <p:nvPr/>
        </p:nvSpPr>
        <p:spPr>
          <a:xfrm>
            <a:off x="5941665" y="1897782"/>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2278782" y="2937947"/>
            <a:ext cx="423514" cy="523220"/>
          </a:xfrm>
          <a:prstGeom prst="rect">
            <a:avLst/>
          </a:prstGeom>
        </p:spPr>
        <p:txBody>
          <a:bodyPr wrap="none">
            <a:spAutoFit/>
          </a:bodyPr>
          <a:lstStyle/>
          <a:p>
            <a:r>
              <a:rPr lang="en-US" altLang="zh-CN"/>
              <a:t>E</a:t>
            </a:r>
            <a:endParaRPr lang="zh-CN" altLang="en-US"/>
          </a:p>
        </p:txBody>
      </p:sp>
      <p:sp>
        <p:nvSpPr>
          <p:cNvPr id="9" name="矩形 8"/>
          <p:cNvSpPr/>
          <p:nvPr/>
        </p:nvSpPr>
        <p:spPr>
          <a:xfrm>
            <a:off x="2257944" y="3483187"/>
            <a:ext cx="444352" cy="523220"/>
          </a:xfrm>
          <a:prstGeom prst="rect">
            <a:avLst/>
          </a:prstGeom>
        </p:spPr>
        <p:txBody>
          <a:bodyPr wrap="none">
            <a:spAutoFit/>
          </a:bodyPr>
          <a:lstStyle/>
          <a:p>
            <a:r>
              <a:rPr lang="en-US" altLang="zh-CN"/>
              <a:t>A</a:t>
            </a:r>
            <a:endParaRPr lang="zh-CN" altLang="en-US"/>
          </a:p>
        </p:txBody>
      </p:sp>
      <p:sp>
        <p:nvSpPr>
          <p:cNvPr id="11" name="矩形 10"/>
          <p:cNvSpPr/>
          <p:nvPr/>
        </p:nvSpPr>
        <p:spPr>
          <a:xfrm>
            <a:off x="2278782" y="455285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775738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 it’s beautiful too. Do you want to visit China?</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I’d love to. 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Laura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visit China now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too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015086" y="1549394"/>
            <a:ext cx="463588" cy="523220"/>
          </a:xfrm>
          <a:prstGeom prst="rect">
            <a:avLst/>
          </a:prstGeom>
        </p:spPr>
        <p:txBody>
          <a:bodyPr wrap="none">
            <a:spAutoFit/>
          </a:bodyPr>
          <a:lstStyle/>
          <a:p>
            <a:r>
              <a:rPr lang="en-US" altLang="zh-CN"/>
              <a:t>G</a:t>
            </a:r>
            <a:endParaRPr lang="zh-CN" altLang="en-US"/>
          </a:p>
        </p:txBody>
      </p:sp>
      <p:sp>
        <p:nvSpPr>
          <p:cNvPr id="5" name="矩形 4"/>
          <p:cNvSpPr/>
          <p:nvPr/>
        </p:nvSpPr>
        <p:spPr>
          <a:xfrm>
            <a:off x="6239222" y="1549608"/>
            <a:ext cx="5159103" cy="4039632"/>
          </a:xfrm>
          <a:prstGeom prst="rect">
            <a:avLst/>
          </a:prstGeom>
          <a:ln w="19050">
            <a:solidFill>
              <a:schemeClr val="tx1"/>
            </a:solidFill>
          </a:ln>
        </p:spPr>
        <p:txBody>
          <a:bodyPr wrap="square">
            <a:spAutoFit/>
          </a:bodyPr>
          <a:lstStyle/>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A. That sounds nice</a:t>
            </a:r>
            <a:r>
              <a:rPr lang="en-US" altLang="zh-CN" sz="2500" b="0" spc="-100" smtClean="0">
                <a:solidFill>
                  <a:srgbClr val="000000"/>
                </a:solidFill>
                <a:latin typeface="宋体" panose="02010600030101010101" pitchFamily="2" charset="-122"/>
                <a:cs typeface="Times New Roman" panose="02020603050405020304" pitchFamily="18" charset="0"/>
              </a:rPr>
              <a:t>.</a:t>
            </a:r>
            <a:r>
              <a:rPr lang="en-US" altLang="zh-CN" sz="2500" b="0" spc="-100" smtClean="0">
                <a:solidFill>
                  <a:srgbClr val="000000"/>
                </a:solidFill>
                <a:cs typeface="Times New Roman" panose="02020603050405020304" pitchFamily="18" charset="0"/>
              </a:rPr>
              <a:t> </a:t>
            </a:r>
            <a:r>
              <a:rPr lang="en-US" altLang="zh-CN" sz="2500" b="0" spc="-100">
                <a:solidFill>
                  <a:srgbClr val="000000"/>
                </a:solidFill>
                <a:cs typeface="Times New Roman" panose="02020603050405020304" pitchFamily="18" charset="0"/>
              </a:rPr>
              <a:t>	</a:t>
            </a:r>
            <a:endParaRPr lang="en-US" altLang="zh-CN" sz="2500" b="0" spc="-100" smtClean="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smtClean="0">
                <a:solidFill>
                  <a:srgbClr val="000000"/>
                </a:solidFill>
                <a:cs typeface="Times New Roman" panose="02020603050405020304" pitchFamily="18" charset="0"/>
              </a:rPr>
              <a:t>B</a:t>
            </a:r>
            <a:r>
              <a:rPr lang="en-US" altLang="zh-CN" sz="2500" b="0" spc="-100">
                <a:solidFill>
                  <a:srgbClr val="000000"/>
                </a:solidFill>
                <a:cs typeface="Times New Roman" panose="02020603050405020304" pitchFamily="18" charset="0"/>
              </a:rPr>
              <a:t>. It’s big and beautiful</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C. They are from Daming</a:t>
            </a:r>
            <a:r>
              <a:rPr lang="en-US" altLang="zh-CN" sz="2500" b="0" spc="-100">
                <a:solidFill>
                  <a:srgbClr val="000000"/>
                </a:solidFill>
                <a:latin typeface="宋体" panose="02010600030101010101" pitchFamily="2" charset="-122"/>
                <a:cs typeface="Times New Roman" panose="02020603050405020304" pitchFamily="18" charset="0"/>
              </a:rPr>
              <a:t>.</a:t>
            </a:r>
            <a:r>
              <a:rPr lang="en-US" altLang="zh-CN" sz="2500" b="0" spc="-100">
                <a:solidFill>
                  <a:srgbClr val="000000"/>
                </a:solidFill>
                <a:cs typeface="Times New Roman" panose="02020603050405020304" pitchFamily="18" charset="0"/>
              </a:rPr>
              <a:t>	</a:t>
            </a:r>
            <a:endParaRPr lang="en-US" altLang="zh-CN" sz="2500" b="0" spc="-100" smtClean="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smtClean="0">
                <a:solidFill>
                  <a:srgbClr val="000000"/>
                </a:solidFill>
                <a:cs typeface="Times New Roman" panose="02020603050405020304" pitchFamily="18" charset="0"/>
              </a:rPr>
              <a:t>D</a:t>
            </a:r>
            <a:r>
              <a:rPr lang="en-US" altLang="zh-CN" sz="2500" b="0" spc="-100">
                <a:solidFill>
                  <a:srgbClr val="000000"/>
                </a:solidFill>
                <a:cs typeface="Times New Roman" panose="02020603050405020304" pitchFamily="18" charset="0"/>
              </a:rPr>
              <a:t>. Thank you</a:t>
            </a:r>
            <a:r>
              <a:rPr lang="zh-CN" altLang="zh-CN" sz="2500" b="0" spc="-100">
                <a:solidFill>
                  <a:srgbClr val="000000"/>
                </a:solidFill>
                <a:ea typeface="楷体" panose="02010609060101010101" pitchFamily="49"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E. They are about lots of famous places</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F. It’s small but beautiful</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a:p>
            <a:pPr algn="just">
              <a:lnSpc>
                <a:spcPct val="130000"/>
              </a:lnSpc>
              <a:spcAft>
                <a:spcPts val="0"/>
              </a:spcAft>
              <a:tabLst>
                <a:tab pos="4860925" algn="l"/>
              </a:tabLst>
            </a:pPr>
            <a:r>
              <a:rPr lang="en-US" altLang="zh-CN" sz="2500" b="0" spc="-100">
                <a:solidFill>
                  <a:srgbClr val="000000"/>
                </a:solidFill>
                <a:cs typeface="Times New Roman" panose="02020603050405020304" pitchFamily="18" charset="0"/>
              </a:rPr>
              <a:t>G. There are many beautiful places in China</a:t>
            </a:r>
            <a:r>
              <a:rPr lang="en-US" altLang="zh-CN" sz="2500" b="0" spc="-100">
                <a:solidFill>
                  <a:srgbClr val="000000"/>
                </a:solidFill>
                <a:latin typeface="宋体" panose="02010600030101010101" pitchFamily="2" charset="-122"/>
                <a:cs typeface="Times New Roman" panose="02020603050405020304" pitchFamily="18" charset="0"/>
              </a:rPr>
              <a:t>.</a:t>
            </a:r>
            <a:endParaRPr lang="zh-CN" altLang="zh-CN" sz="2500" b="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520615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根据上下文提示填写单词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 nice picture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it is. It’s a picture of my hometown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me more 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it. How 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small village. It has 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one thousand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is 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in the west of China. Our village is very beautiful. I hope you can visit it</a:t>
            </a:r>
            <a:r>
              <a:rPr lang="en-US" altLang="zh-CN" spc="-8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8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will go there someday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615852" y="1556792"/>
            <a:ext cx="1043876" cy="523220"/>
          </a:xfrm>
          <a:prstGeom prst="rect">
            <a:avLst/>
          </a:prstGeom>
        </p:spPr>
        <p:txBody>
          <a:bodyPr wrap="none">
            <a:spAutoFit/>
          </a:bodyPr>
          <a:lstStyle/>
          <a:p>
            <a:r>
              <a:rPr lang="en-US" altLang="zh-CN"/>
              <a:t>What</a:t>
            </a:r>
            <a:endParaRPr lang="zh-CN" altLang="en-US"/>
          </a:p>
        </p:txBody>
      </p:sp>
      <p:sp>
        <p:nvSpPr>
          <p:cNvPr id="6" name="矩形 5"/>
          <p:cNvSpPr/>
          <p:nvPr/>
        </p:nvSpPr>
        <p:spPr>
          <a:xfrm>
            <a:off x="4736579" y="2832531"/>
            <a:ext cx="1064715" cy="523220"/>
          </a:xfrm>
          <a:prstGeom prst="rect">
            <a:avLst/>
          </a:prstGeom>
        </p:spPr>
        <p:txBody>
          <a:bodyPr wrap="none">
            <a:spAutoFit/>
          </a:bodyPr>
          <a:lstStyle/>
          <a:p>
            <a:r>
              <a:rPr lang="en-US" altLang="zh-CN"/>
              <a:t>about</a:t>
            </a:r>
            <a:endParaRPr lang="zh-CN" altLang="en-US"/>
          </a:p>
        </p:txBody>
      </p:sp>
      <p:sp>
        <p:nvSpPr>
          <p:cNvPr id="8" name="矩形 7"/>
          <p:cNvSpPr/>
          <p:nvPr/>
        </p:nvSpPr>
        <p:spPr>
          <a:xfrm>
            <a:off x="7679382" y="2775381"/>
            <a:ext cx="663964" cy="523220"/>
          </a:xfrm>
          <a:prstGeom prst="rect">
            <a:avLst/>
          </a:prstGeom>
        </p:spPr>
        <p:txBody>
          <a:bodyPr wrap="none">
            <a:spAutoFit/>
          </a:bodyPr>
          <a:lstStyle/>
          <a:p>
            <a:r>
              <a:rPr lang="en-US" altLang="zh-CN"/>
              <a:t>big</a:t>
            </a:r>
            <a:endParaRPr lang="zh-CN" altLang="en-US"/>
          </a:p>
        </p:txBody>
      </p:sp>
      <p:sp>
        <p:nvSpPr>
          <p:cNvPr id="10" name="矩形 9"/>
          <p:cNvSpPr/>
          <p:nvPr/>
        </p:nvSpPr>
        <p:spPr>
          <a:xfrm>
            <a:off x="5221658" y="3396902"/>
            <a:ext cx="663964" cy="523220"/>
          </a:xfrm>
          <a:prstGeom prst="rect">
            <a:avLst/>
          </a:prstGeom>
        </p:spPr>
        <p:txBody>
          <a:bodyPr wrap="none">
            <a:spAutoFit/>
          </a:bodyPr>
          <a:lstStyle/>
          <a:p>
            <a:r>
              <a:rPr lang="en-US" altLang="zh-CN"/>
              <a:t>got</a:t>
            </a:r>
            <a:endParaRPr lang="zh-CN" altLang="en-US"/>
          </a:p>
        </p:txBody>
      </p:sp>
      <p:sp>
        <p:nvSpPr>
          <p:cNvPr id="12" name="矩形 11"/>
          <p:cNvSpPr/>
          <p:nvPr/>
        </p:nvSpPr>
        <p:spPr>
          <a:xfrm>
            <a:off x="1559500" y="4105647"/>
            <a:ext cx="1213730" cy="523220"/>
          </a:xfrm>
          <a:prstGeom prst="rect">
            <a:avLst/>
          </a:prstGeom>
        </p:spPr>
        <p:txBody>
          <a:bodyPr wrap="none">
            <a:spAutoFit/>
          </a:bodyPr>
          <a:lstStyle/>
          <a:p>
            <a:r>
              <a:rPr lang="en-US" altLang="zh-CN"/>
              <a:t>Where</a:t>
            </a:r>
            <a:endParaRPr lang="zh-CN" altLang="en-US"/>
          </a:p>
        </p:txBody>
      </p:sp>
    </p:spTree>
    <p:extLst>
      <p:ext uri="{BB962C8B-B14F-4D97-AF65-F5344CB8AC3E}">
        <p14:creationId xmlns:p14="http://schemas.microsoft.com/office/powerpoint/2010/main" val="2554447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8020"/>
            <a:ext cx="11485848" cy="5073440"/>
          </a:xfrm>
        </p:spPr>
        <p:txBody>
          <a:bodyPr/>
          <a:lstStyle/>
          <a:p>
            <a:pPr hangingPunct="0">
              <a:lnSpc>
                <a:spcPct val="130000"/>
              </a:lnSpc>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完形填空。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lnSpc>
                <a:spcPct val="130000"/>
              </a:lnSpc>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Green is an announcer</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播音员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 programme. Most of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p>
          <a:p>
            <a:pPr hangingPunct="0">
              <a:lnSpc>
                <a:spcPct val="130000"/>
              </a:lnSpc>
              <a:spcAft>
                <a:spcPts val="0"/>
              </a:spcAft>
              <a:tabLst>
                <a:tab pos="4860925" algn="l"/>
              </a:tabLst>
            </a:pP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boys like the programme. They </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Jim Green. Some of them often make phone calls to him and thank him </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work. There are lots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p>
          <a:p>
            <a:pPr hangingPunct="0">
              <a:lnSpc>
                <a:spcPct val="130000"/>
              </a:lnSpc>
              <a:spcAft>
                <a:spcPts val="0"/>
              </a:spcAft>
              <a:tabLst>
                <a:tab pos="4860925" algn="l"/>
              </a:tabLst>
            </a:pP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him every day too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B. with	C. but	D. about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too	B. to	C. also	D. so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 for	C. of	D. and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letter	B. letters	C. friends	D. words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4538" y="3525391"/>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44538" y="4063469"/>
            <a:ext cx="444352" cy="523220"/>
          </a:xfrm>
          <a:prstGeom prst="rect">
            <a:avLst/>
          </a:prstGeom>
        </p:spPr>
        <p:txBody>
          <a:bodyPr wrap="none">
            <a:spAutoFit/>
          </a:bodyPr>
          <a:lstStyle/>
          <a:p>
            <a:r>
              <a:rPr lang="en-US" altLang="zh-CN" smtClean="0"/>
              <a:t>C</a:t>
            </a:r>
            <a:endParaRPr lang="zh-CN" altLang="en-US"/>
          </a:p>
        </p:txBody>
      </p:sp>
      <p:sp>
        <p:nvSpPr>
          <p:cNvPr id="6" name="矩形 5"/>
          <p:cNvSpPr/>
          <p:nvPr/>
        </p:nvSpPr>
        <p:spPr>
          <a:xfrm>
            <a:off x="944538" y="4651329"/>
            <a:ext cx="423514" cy="523220"/>
          </a:xfrm>
          <a:prstGeom prst="rect">
            <a:avLst/>
          </a:prstGeom>
        </p:spPr>
        <p:txBody>
          <a:bodyPr wrap="none">
            <a:spAutoFit/>
          </a:bodyPr>
          <a:lstStyle/>
          <a:p>
            <a:r>
              <a:rPr lang="en-US" altLang="zh-CN" smtClean="0"/>
              <a:t>B</a:t>
            </a:r>
            <a:endParaRPr lang="zh-CN" altLang="en-US"/>
          </a:p>
        </p:txBody>
      </p:sp>
      <p:sp>
        <p:nvSpPr>
          <p:cNvPr id="7" name="矩形 6"/>
          <p:cNvSpPr/>
          <p:nvPr/>
        </p:nvSpPr>
        <p:spPr>
          <a:xfrm>
            <a:off x="944538" y="5174549"/>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160481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8020"/>
            <a:ext cx="11485848" cy="5133713"/>
          </a:xfrm>
        </p:spPr>
        <p:txBody>
          <a:bodyPr/>
          <a:lstStyle/>
          <a:p>
            <a:pPr indent="711200" hangingPunct="0">
              <a:lnSpc>
                <a:spcPct val="130000"/>
              </a:lnSpc>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Green gets up at 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every morning. He has bread and a glass of milk </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breakfast. He leaves home at 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and </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office at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lnSpc>
                <a:spcPct val="130000"/>
              </a:lnSpc>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programme </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He plays the new records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唱片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pop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songs and modern music for his listeners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a:t>
            </a:r>
            <a:r>
              <a:rPr lang="zh-CN"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t>（　　）</a:t>
            </a:r>
            <a:r>
              <a:rPr lang="en-US" altLang="zh-CN"/>
              <a:t>5</a:t>
            </a:r>
            <a:r>
              <a:rPr lang="en-US" altLang="zh-CN" smtClean="0"/>
              <a:t>. A</a:t>
            </a:r>
            <a:r>
              <a:rPr lang="en-US" altLang="zh-CN"/>
              <a:t>. at	B. with	C. for	D. to</a:t>
            </a:r>
            <a:endParaRPr lang="zh-CN" altLang="zh-CN"/>
          </a:p>
          <a:p>
            <a:pPr hangingPunct="0">
              <a:lnSpc>
                <a:spcPct val="130000"/>
              </a:lnSpc>
              <a:spcAft>
                <a:spcPts val="0"/>
              </a:spcAft>
              <a:tabLst>
                <a:tab pos="3780790" algn="l"/>
                <a:tab pos="6031230"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goes	B. gets	C. gets to	D. gets up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begins	B. finishes	C. over	D. start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3780790" algn="l"/>
                <a:tab pos="6031230"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 for	C. of	D. in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9205" y="3544441"/>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39205" y="4139730"/>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39205" y="4698985"/>
            <a:ext cx="444352" cy="523220"/>
          </a:xfrm>
          <a:prstGeom prst="rect">
            <a:avLst/>
          </a:prstGeom>
        </p:spPr>
        <p:txBody>
          <a:bodyPr wrap="none">
            <a:spAutoFit/>
          </a:bodyPr>
          <a:lstStyle/>
          <a:p>
            <a:r>
              <a:rPr lang="en-US" altLang="zh-CN" smtClean="0"/>
              <a:t>A</a:t>
            </a:r>
            <a:endParaRPr lang="zh-CN" altLang="en-US"/>
          </a:p>
        </p:txBody>
      </p:sp>
      <p:sp>
        <p:nvSpPr>
          <p:cNvPr id="7" name="矩形 6"/>
          <p:cNvSpPr/>
          <p:nvPr/>
        </p:nvSpPr>
        <p:spPr>
          <a:xfrm>
            <a:off x="939205" y="5215840"/>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18206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08571"/>
          </a:xfrm>
        </p:spPr>
        <p:txBody>
          <a:bodyPr/>
          <a:lstStyle/>
          <a:p>
            <a:pPr indent="711200" hangingPunct="0">
              <a:spcAft>
                <a:spcPts val="0"/>
              </a:spcAft>
              <a:tabLst>
                <a:tab pos="4860925" algn="l"/>
              </a:tabLst>
            </a:pP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finishes work at 5</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pm. He goes home </a:t>
            </a:r>
            <a:r>
              <a:rPr lang="en-US" altLang="zh-CN" sz="2700" u="sng"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   </a:t>
            </a:r>
            <a:r>
              <a:rPr lang="zh-CN" altLang="zh-CN" sz="27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car. He </a:t>
            </a:r>
            <a:r>
              <a:rPr lang="en-US" altLang="zh-CN" sz="2700" u="sng"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10  </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newspapers </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listens to music after supper</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thinks his life is very interesting</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780790" algn="l"/>
                <a:tab pos="6031230" algn="l"/>
                <a:tab pos="8191500"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B. in	C. on	D. takes</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780790" algn="l"/>
                <a:tab pos="6031230" algn="l"/>
                <a:tab pos="8191500"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looks	B. reads	C. sees	D. watches</a:t>
            </a:r>
            <a:endParaRPr lang="zh-CN" altLang="zh-CN" sz="27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2699395"/>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10630" y="332704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984375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看一看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的车票和购物单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Lanlan’s train ticket and shopping list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 went to Hangzhou on National Day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国庆节</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 travelled there by plane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14103" y="937295"/>
            <a:ext cx="1872208" cy="402452"/>
          </a:xfrm>
          <a:prstGeom prst="rect">
            <a:avLst/>
          </a:prstGeom>
        </p:spPr>
      </p:pic>
      <p:pic>
        <p:nvPicPr>
          <p:cNvPr id="4" name="图片 3"/>
          <p:cNvPicPr>
            <a:picLocks noChangeAspect="1"/>
          </p:cNvPicPr>
          <p:nvPr/>
        </p:nvPicPr>
        <p:blipFill rotWithShape="1">
          <a:blip r:embed="rId3"/>
          <a:srcRect t="3495" r="4613"/>
          <a:stretch/>
        </p:blipFill>
        <p:spPr>
          <a:xfrm>
            <a:off x="2250207" y="2708920"/>
            <a:ext cx="5555103" cy="1988562"/>
          </a:xfrm>
          <a:prstGeom prst="rect">
            <a:avLst/>
          </a:prstGeom>
        </p:spPr>
      </p:pic>
      <p:sp>
        <p:nvSpPr>
          <p:cNvPr id="6" name="矩形 5"/>
          <p:cNvSpPr/>
          <p:nvPr/>
        </p:nvSpPr>
        <p:spPr>
          <a:xfrm>
            <a:off x="952278" y="4735582"/>
            <a:ext cx="423514" cy="523220"/>
          </a:xfrm>
          <a:prstGeom prst="rect">
            <a:avLst/>
          </a:prstGeom>
        </p:spPr>
        <p:txBody>
          <a:bodyPr wrap="none">
            <a:spAutoFit/>
          </a:bodyPr>
          <a:lstStyle/>
          <a:p>
            <a:r>
              <a:rPr lang="en-US" altLang="zh-CN"/>
              <a:t>T</a:t>
            </a:r>
            <a:endParaRPr lang="zh-CN" altLang="en-US"/>
          </a:p>
        </p:txBody>
      </p:sp>
      <p:sp>
        <p:nvSpPr>
          <p:cNvPr id="9" name="矩形 8"/>
          <p:cNvSpPr/>
          <p:nvPr/>
        </p:nvSpPr>
        <p:spPr>
          <a:xfrm>
            <a:off x="952278" y="5329209"/>
            <a:ext cx="404278" cy="523220"/>
          </a:xfrm>
          <a:prstGeom prst="rect">
            <a:avLst/>
          </a:prstGeom>
        </p:spPr>
        <p:txBody>
          <a:bodyPr wrap="none">
            <a:spAutoFit/>
          </a:bodyPr>
          <a:lstStyle/>
          <a:p>
            <a:r>
              <a:rPr lang="en-US" altLang="zh-CN" smtClean="0"/>
              <a:t>F</a:t>
            </a:r>
            <a:endParaRPr lang="zh-CN" altLang="en-US"/>
          </a:p>
        </p:txBody>
      </p:sp>
    </p:spTree>
    <p:extLst>
      <p:ext uri="{BB962C8B-B14F-4D97-AF65-F5344CB8AC3E}">
        <p14:creationId xmlns:p14="http://schemas.microsoft.com/office/powerpoint/2010/main" val="192261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80928"/>
            <a:ext cx="11485848" cy="1949508"/>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 is from Beijing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 bought a book about Beijing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Lanlan bought some Longjing tea from Hangzhou</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t="3495" r="4613"/>
          <a:stretch/>
        </p:blipFill>
        <p:spPr>
          <a:xfrm>
            <a:off x="2134766" y="836712"/>
            <a:ext cx="5555103" cy="1988562"/>
          </a:xfrm>
          <a:prstGeom prst="rect">
            <a:avLst/>
          </a:prstGeom>
        </p:spPr>
      </p:pic>
      <p:sp>
        <p:nvSpPr>
          <p:cNvPr id="5" name="矩形 4"/>
          <p:cNvSpPr/>
          <p:nvPr/>
        </p:nvSpPr>
        <p:spPr>
          <a:xfrm>
            <a:off x="967780" y="2905894"/>
            <a:ext cx="423514" cy="523220"/>
          </a:xfrm>
          <a:prstGeom prst="rect">
            <a:avLst/>
          </a:prstGeom>
        </p:spPr>
        <p:txBody>
          <a:bodyPr wrap="none">
            <a:spAutoFit/>
          </a:bodyPr>
          <a:lstStyle/>
          <a:p>
            <a:r>
              <a:rPr lang="en-US" altLang="zh-CN"/>
              <a:t>T</a:t>
            </a:r>
            <a:endParaRPr lang="zh-CN" altLang="en-US"/>
          </a:p>
        </p:txBody>
      </p:sp>
      <p:sp>
        <p:nvSpPr>
          <p:cNvPr id="6" name="矩形 5"/>
          <p:cNvSpPr/>
          <p:nvPr/>
        </p:nvSpPr>
        <p:spPr>
          <a:xfrm>
            <a:off x="967780" y="3556555"/>
            <a:ext cx="404278" cy="523220"/>
          </a:xfrm>
          <a:prstGeom prst="rect">
            <a:avLst/>
          </a:prstGeom>
        </p:spPr>
        <p:txBody>
          <a:bodyPr wrap="none">
            <a:spAutoFit/>
          </a:bodyPr>
          <a:lstStyle/>
          <a:p>
            <a:r>
              <a:rPr lang="en-US" altLang="zh-CN" smtClean="0"/>
              <a:t>F</a:t>
            </a:r>
            <a:endParaRPr lang="zh-CN" altLang="en-US"/>
          </a:p>
        </p:txBody>
      </p:sp>
      <p:sp>
        <p:nvSpPr>
          <p:cNvPr id="7" name="矩形 6"/>
          <p:cNvSpPr/>
          <p:nvPr/>
        </p:nvSpPr>
        <p:spPr>
          <a:xfrm>
            <a:off x="971625" y="4189421"/>
            <a:ext cx="423514" cy="523220"/>
          </a:xfrm>
          <a:prstGeom prst="rect">
            <a:avLst/>
          </a:prstGeom>
        </p:spPr>
        <p:txBody>
          <a:bodyPr wrap="none">
            <a:spAutoFit/>
          </a:bodyPr>
          <a:lstStyle/>
          <a:p>
            <a:r>
              <a:rPr lang="en-US" altLang="zh-CN"/>
              <a:t>T</a:t>
            </a:r>
            <a:endParaRPr lang="zh-CN" altLang="en-US"/>
          </a:p>
        </p:txBody>
      </p:sp>
    </p:spTree>
    <p:extLst>
      <p:ext uri="{BB962C8B-B14F-4D97-AF65-F5344CB8AC3E}">
        <p14:creationId xmlns:p14="http://schemas.microsoft.com/office/powerpoint/2010/main" val="295915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6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a:t>
            </a:r>
            <a:r>
              <a:rPr lang="en-US" altLang="zh-CN" spc="-6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Canada</a:t>
            </a:r>
            <a:r>
              <a:rPr lang="en-US" altLang="zh-CN"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486092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Mexico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墨西哥</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p>
          <a:p>
            <a:pPr hangingPunct="0">
              <a:spcAft>
                <a:spcPts val="0"/>
              </a:spcAft>
              <a:tabLst>
                <a:tab pos="486092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monarch</a:t>
            </a:r>
            <a:r>
              <a:rPr lang="en-US" altLang="zh-CN" spc="-8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帝王蝶</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4860925"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autumn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119542" y="1507143"/>
            <a:ext cx="2551259" cy="2448272"/>
          </a:xfrm>
          <a:prstGeom prst="rect">
            <a:avLst/>
          </a:prstGeom>
        </p:spPr>
      </p:pic>
    </p:spTree>
    <p:extLst>
      <p:ext uri="{BB962C8B-B14F-4D97-AF65-F5344CB8AC3E}">
        <p14:creationId xmlns:p14="http://schemas.microsoft.com/office/powerpoint/2010/main" val="3738745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lvl="0" hangingPunct="0">
              <a:spcAft>
                <a:spcPts val="0"/>
              </a:spcAft>
              <a:tabLst>
                <a:tab pos="4860925" algn="l"/>
                <a:tab pos="780415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right	B. great	C. big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 pos="780415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 pos="780415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York	B. Houston	C. Boston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 pos="780415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 pos="780415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thousand	B. postcards	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1381535"/>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These postcards are very great.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64146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Houston is in the south of the US.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5"/>
          <p:cNvSpPr txBox="1">
            <a:spLocks/>
          </p:cNvSpPr>
          <p:nvPr/>
        </p:nvSpPr>
        <p:spPr bwMode="auto">
          <a:xfrm>
            <a:off x="360854" y="3910868"/>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Can you tell me something about China?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64532" y="849262"/>
            <a:ext cx="423514" cy="523220"/>
          </a:xfrm>
          <a:prstGeom prst="rect">
            <a:avLst/>
          </a:prstGeom>
        </p:spPr>
        <p:txBody>
          <a:bodyPr wrap="none">
            <a:spAutoFit/>
          </a:bodyPr>
          <a:lstStyle/>
          <a:p>
            <a:r>
              <a:rPr lang="en-US" altLang="zh-CN"/>
              <a:t>B</a:t>
            </a:r>
            <a:endParaRPr lang="zh-CN" altLang="en-US"/>
          </a:p>
        </p:txBody>
      </p:sp>
      <p:sp>
        <p:nvSpPr>
          <p:cNvPr id="8" name="矩形 7"/>
          <p:cNvSpPr/>
          <p:nvPr/>
        </p:nvSpPr>
        <p:spPr>
          <a:xfrm>
            <a:off x="964532" y="2146503"/>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54113" y="342900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84861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Autumn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orange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monarch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Canada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Mexico,</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forests</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森林</a:t>
            </a:r>
            <a:r>
              <a:rPr lang="zh-CN" altLang="zh-CN" spc="-8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u="sng"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u="sng"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spc="-8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umbrellas</a:t>
            </a:r>
            <a:r>
              <a:rPr lang="en-US" altLang="zh-CN" u="sng" spc="-8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92227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Canada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产卵</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死亡</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hatch</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孵化</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Monarch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migration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迁徙</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cycle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生命周期</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fantastic</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82682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colours are monarch butterflies?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Green and yellow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Orange and black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Green and orange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6830" y="151869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801793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 monarch butterflies travel to Mexico?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spring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autumn.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winter</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4063" y="87062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68186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compared to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被比作</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umbrellas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Eggs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Butterflies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Forests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are new monarch butterflies born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出生</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Mexico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Canada and the north of the 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70620"/>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54063" y="3424808"/>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35272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migration and life cycle of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monarch</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butterflies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each year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each week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every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8255" y="870620"/>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4053775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根据短文内容，回答问题。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think of the life of monarch butterflies? Why?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spc="12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the life of monarch butterflies 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7579795" y="1983562"/>
            <a:ext cx="17019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amazing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1970734"/>
            <a:ext cx="11485848" cy="1384995"/>
          </a:xfrm>
          <a:prstGeom prst="rect">
            <a:avLst/>
          </a:prstGeom>
        </p:spPr>
        <p:txBody>
          <a:bodyPr wrap="square">
            <a:spAutoFit/>
          </a:bodyPr>
          <a:lstStyle/>
          <a:p>
            <a:pPr lvl="0" eaLnBrk="1">
              <a:lnSpc>
                <a:spcPct val="150000"/>
              </a:lnSpc>
              <a:spcAft>
                <a:spcPts val="0"/>
              </a:spcAft>
              <a:tabLst>
                <a:tab pos="9234488" algn="l"/>
              </a:tabLst>
            </a:pPr>
            <a:r>
              <a:rPr lang="en-US" altLang="zh-CN" smtClean="0">
                <a:cs typeface="Times New Roman" panose="02020603050405020304" pitchFamily="18" charset="0"/>
              </a:rPr>
              <a:t>                                                                    	              their </a:t>
            </a:r>
          </a:p>
          <a:p>
            <a:pPr lvl="0" eaLnBrk="1">
              <a:lnSpc>
                <a:spcPct val="150000"/>
              </a:lnSpc>
              <a:spcAft>
                <a:spcPts val="0"/>
              </a:spcAft>
            </a:pPr>
            <a:r>
              <a:rPr lang="en-US" altLang="zh-CN" smtClean="0">
                <a:cs typeface="Times New Roman" panose="02020603050405020304" pitchFamily="18" charset="0"/>
              </a:rPr>
              <a:t>migration </a:t>
            </a:r>
            <a:r>
              <a:rPr lang="en-US" altLang="zh-CN">
                <a:cs typeface="Times New Roman" panose="02020603050405020304" pitchFamily="18" charset="0"/>
              </a:rPr>
              <a:t>and life cycle happen each year</a:t>
            </a:r>
            <a:r>
              <a:rPr lang="zh-CN" altLang="zh-CN">
                <a:cs typeface="宋体" panose="02010600030101010101" pitchFamily="2" charset="-122"/>
              </a:rPr>
              <a:t>（</a:t>
            </a:r>
            <a:r>
              <a:rPr lang="zh-CN" altLang="zh-CN">
                <a:ea typeface="楷体" panose="02010609060101010101" pitchFamily="49" charset="-122"/>
                <a:cs typeface="Times New Roman" panose="02020603050405020304" pitchFamily="18" charset="0"/>
              </a:rPr>
              <a:t>答案不唯一</a:t>
            </a:r>
            <a:r>
              <a:rPr lang="zh-CN" altLang="zh-CN">
                <a:cs typeface="宋体" panose="02010600030101010101" pitchFamily="2" charset="-122"/>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1589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十四、 书面表达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同学们，你们的家乡一定非常美丽吧</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请结合思维导图，以及你所了解的情况，向朋友们介绍一下你的家乡吧</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r="17503"/>
          <a:stretch/>
        </p:blipFill>
        <p:spPr>
          <a:xfrm>
            <a:off x="2062758" y="2852936"/>
            <a:ext cx="7606383" cy="3251195"/>
          </a:xfrm>
          <a:prstGeom prst="rect">
            <a:avLst/>
          </a:prstGeom>
        </p:spPr>
      </p:pic>
    </p:spTree>
    <p:extLst>
      <p:ext uri="{BB962C8B-B14F-4D97-AF65-F5344CB8AC3E}">
        <p14:creationId xmlns:p14="http://schemas.microsoft.com/office/powerpoint/2010/main" val="31911573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r>
              <a:rPr lang="en-US" altLang="zh-CN"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a:p>
        </p:txBody>
      </p:sp>
      <p:sp>
        <p:nvSpPr>
          <p:cNvPr id="3" name="内容占位符 2"/>
          <p:cNvSpPr txBox="1">
            <a:spLocks/>
          </p:cNvSpPr>
          <p:nvPr/>
        </p:nvSpPr>
        <p:spPr bwMode="auto">
          <a:xfrm>
            <a:off x="478582" y="706373"/>
            <a:ext cx="112332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Qingdao is my hometown.It’s a beautiful seaside</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海滨的</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city.It’s in the east of China.It has got about ten million people.It’s not too cold in winter and not too hot in summer.It is famous for the blue sea and the beautiful beaches.The seafood is also very famous.Thousands of people visit Qingdao every summer.They can swim in the sea and go shopping.I like my hometown very much.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616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860420"/>
            <a:ext cx="11485848" cy="4621860"/>
          </a:xfrm>
          <a:prstGeom prst="rect">
            <a:avLst/>
          </a:prstGeom>
        </p:spPr>
      </p:pic>
      <p:sp>
        <p:nvSpPr>
          <p:cNvPr id="2" name="内容占位符 1"/>
          <p:cNvSpPr>
            <a:spLocks noGrp="1"/>
          </p:cNvSpPr>
          <p:nvPr>
            <p:ph idx="1"/>
          </p:nvPr>
        </p:nvSpPr>
        <p:spPr>
          <a:xfrm>
            <a:off x="360854" y="975395"/>
            <a:ext cx="11485848" cy="4573560"/>
          </a:xfrm>
        </p:spPr>
        <p:txBody>
          <a:bodyPr/>
          <a:lstStyle/>
          <a:p>
            <a:pPr algn="ctr" hangingPunct="0">
              <a:lnSpc>
                <a:spcPct val="130000"/>
              </a:lnSpc>
              <a:spcAft>
                <a:spcPts val="0"/>
              </a:spcAft>
            </a:pPr>
            <a:r>
              <a:rPr lang="zh-CN" altLang="zh-CN" b="1" smtClean="0">
                <a:latin typeface="Times New Roman" panose="02020603050405020304" pitchFamily="18" charset="0"/>
                <a:ea typeface="黑体" panose="02010609060101010101" pitchFamily="49" charset="-122"/>
                <a:cs typeface="Times New Roman" panose="02020603050405020304" pitchFamily="18" charset="0"/>
              </a:rPr>
              <a:t>地点</a:t>
            </a:r>
            <a:r>
              <a:rPr lang="zh-CN" altLang="zh-CN" b="1">
                <a:latin typeface="Times New Roman" panose="02020603050405020304" pitchFamily="18" charset="0"/>
                <a:ea typeface="黑体" panose="02010609060101010101" pitchFamily="49" charset="-122"/>
                <a:cs typeface="Times New Roman" panose="02020603050405020304" pitchFamily="18" charset="0"/>
              </a:rPr>
              <a:t>类写作技巧</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确定特色定位</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自然类</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山水</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气候</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植被特点</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如青山环绕、四季如春</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人文类</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特色建筑</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节日</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传统手艺</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如百年古桥、剪纸艺术</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③</a:t>
            </a:r>
            <a:r>
              <a:rPr lang="zh-CN" altLang="zh-CN" b="1">
                <a:latin typeface="Times New Roman" panose="02020603050405020304" pitchFamily="18" charset="0"/>
                <a:ea typeface="楷体" panose="02010609060101010101" pitchFamily="49" charset="-122"/>
                <a:cs typeface="Times New Roman" panose="02020603050405020304" pitchFamily="18" charset="0"/>
              </a:rPr>
              <a:t>生活类</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代表性食物</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日常活动</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如夜市、糖葫芦、广场舞</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框架搭建技巧</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总</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分</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总结构</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开头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直接点明家乡名称 </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 总体印象</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“My</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hometown</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magical</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中间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描述景观</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食物</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人文活动</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③</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邀请句 </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 情感表达</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and</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explore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its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beauty</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clrChange>
              <a:clrFrom>
                <a:srgbClr val="E8F6FD"/>
              </a:clrFrom>
              <a:clrTo>
                <a:srgbClr val="E8F6FD">
                  <a:alpha val="0"/>
                </a:srgbClr>
              </a:clrTo>
            </a:clrChange>
          </a:blip>
          <a:stretch>
            <a:fillRect/>
          </a:stretch>
        </p:blipFill>
        <p:spPr>
          <a:xfrm>
            <a:off x="277832" y="822320"/>
            <a:ext cx="2144965" cy="701938"/>
          </a:xfrm>
          <a:prstGeom prst="rect">
            <a:avLst/>
          </a:prstGeom>
        </p:spPr>
      </p:pic>
    </p:spTree>
    <p:extLst>
      <p:ext uri="{BB962C8B-B14F-4D97-AF65-F5344CB8AC3E}">
        <p14:creationId xmlns:p14="http://schemas.microsoft.com/office/powerpoint/2010/main" val="1013155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1402966"/>
            <a:ext cx="11485848" cy="2031325"/>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1.Tell me more about the </a:t>
            </a:r>
            <a:r>
              <a:rPr lang="en-US" altLang="zh-CN" smtClean="0">
                <a:solidFill>
                  <a:srgbClr val="ED028C"/>
                </a:solidFill>
                <a:cs typeface="Times New Roman" panose="02020603050405020304" pitchFamily="18" charset="0"/>
              </a:rPr>
              <a:t>pandas.</a:t>
            </a:r>
            <a:r>
              <a:rPr lang="en-US" altLang="zh-CN" sz="1050" smtClean="0">
                <a:solidFill>
                  <a:srgbClr val="000000"/>
                </a:solidFill>
                <a:cs typeface="Times New Roman" panose="02020603050405020304" pitchFamily="18" charset="0"/>
              </a:rPr>
              <a:t>          </a:t>
            </a:r>
            <a:r>
              <a:rPr lang="en-US" altLang="zh-CN" smtClean="0">
                <a:solidFill>
                  <a:srgbClr val="ED028C"/>
                </a:solidFill>
                <a:cs typeface="Times New Roman" panose="02020603050405020304" pitchFamily="18" charset="0"/>
              </a:rPr>
              <a:t>2.I </a:t>
            </a:r>
            <a:r>
              <a:rPr lang="en-US" altLang="zh-CN">
                <a:solidFill>
                  <a:srgbClr val="ED028C"/>
                </a:solidFill>
                <a:cs typeface="Times New Roman" panose="02020603050405020304" pitchFamily="18" charset="0"/>
              </a:rPr>
              <a:t>can see many animals in the zoo.</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a:solidFill>
                  <a:srgbClr val="ED028C"/>
                </a:solidFill>
                <a:cs typeface="Times New Roman" panose="02020603050405020304" pitchFamily="18" charset="0"/>
              </a:rPr>
              <a:t>3.The postcard is very beautiful.It’s from my sister.</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pc="-100">
                <a:solidFill>
                  <a:srgbClr val="ED028C"/>
                </a:solidFill>
                <a:cs typeface="Times New Roman" panose="02020603050405020304" pitchFamily="18" charset="0"/>
              </a:rPr>
              <a:t>4.The Great Wall is long and </a:t>
            </a:r>
            <a:r>
              <a:rPr lang="en-US" altLang="zh-CN" spc="-100" smtClean="0">
                <a:solidFill>
                  <a:srgbClr val="ED028C"/>
                </a:solidFill>
                <a:cs typeface="Times New Roman" panose="02020603050405020304" pitchFamily="18" charset="0"/>
              </a:rPr>
              <a:t>old.</a:t>
            </a:r>
            <a:r>
              <a:rPr lang="en-US" altLang="zh-CN" sz="1050" spc="-100" smtClean="0">
                <a:solidFill>
                  <a:srgbClr val="000000"/>
                </a:solidFill>
                <a:cs typeface="Times New Roman" panose="02020603050405020304" pitchFamily="18" charset="0"/>
              </a:rPr>
              <a:t>                                    </a:t>
            </a:r>
            <a:r>
              <a:rPr lang="en-US" altLang="zh-CN" spc="-100" smtClean="0">
                <a:solidFill>
                  <a:srgbClr val="ED028C"/>
                </a:solidFill>
                <a:cs typeface="Times New Roman" panose="02020603050405020304" pitchFamily="18" charset="0"/>
              </a:rPr>
              <a:t>5.This </a:t>
            </a:r>
            <a:r>
              <a:rPr lang="en-US" altLang="zh-CN" spc="-100">
                <a:solidFill>
                  <a:srgbClr val="ED028C"/>
                </a:solidFill>
                <a:cs typeface="Times New Roman" panose="02020603050405020304" pitchFamily="18" charset="0"/>
              </a:rPr>
              <a:t>is Shanghai.It’s in the east of China.</a:t>
            </a:r>
            <a:endParaRPr lang="zh-CN" altLang="zh-CN" sz="1050" spc="-100">
              <a:solidFill>
                <a:srgbClr val="000000"/>
              </a:solidFill>
              <a:cs typeface="Times New Roman" panose="02020603050405020304" pitchFamily="18" charset="0"/>
            </a:endParaRPr>
          </a:p>
        </p:txBody>
      </p:sp>
      <p:grpSp>
        <p:nvGrpSpPr>
          <p:cNvPr id="7" name="组合 6"/>
          <p:cNvGrpSpPr/>
          <p:nvPr/>
        </p:nvGrpSpPr>
        <p:grpSpPr>
          <a:xfrm>
            <a:off x="478582" y="3573016"/>
            <a:ext cx="11233248" cy="1802587"/>
            <a:chOff x="262558" y="3434291"/>
            <a:chExt cx="12531606" cy="2010933"/>
          </a:xfrm>
        </p:grpSpPr>
        <p:pic>
          <p:nvPicPr>
            <p:cNvPr id="3" name="图片 2"/>
            <p:cNvPicPr>
              <a:picLocks noChangeAspect="1"/>
            </p:cNvPicPr>
            <p:nvPr/>
          </p:nvPicPr>
          <p:blipFill rotWithShape="1">
            <a:blip r:embed="rId2">
              <a:clrChange>
                <a:clrFrom>
                  <a:srgbClr val="FFFFFF"/>
                </a:clrFrom>
                <a:clrTo>
                  <a:srgbClr val="FFFFFF">
                    <a:alpha val="0"/>
                  </a:srgbClr>
                </a:clrTo>
              </a:clrChange>
            </a:blip>
            <a:srcRect b="47280"/>
            <a:stretch/>
          </p:blipFill>
          <p:spPr>
            <a:xfrm>
              <a:off x="262558" y="3434291"/>
              <a:ext cx="7560840" cy="2010933"/>
            </a:xfrm>
            <a:prstGeom prst="rect">
              <a:avLst/>
            </a:prstGeom>
          </p:spPr>
        </p:pic>
        <p:pic>
          <p:nvPicPr>
            <p:cNvPr id="6" name="图片 5"/>
            <p:cNvPicPr>
              <a:picLocks noChangeAspect="1"/>
            </p:cNvPicPr>
            <p:nvPr/>
          </p:nvPicPr>
          <p:blipFill rotWithShape="1">
            <a:blip r:embed="rId2">
              <a:clrChange>
                <a:clrFrom>
                  <a:srgbClr val="FFFFFF"/>
                </a:clrFrom>
                <a:clrTo>
                  <a:srgbClr val="FFFFFF">
                    <a:alpha val="0"/>
                  </a:srgbClr>
                </a:clrTo>
              </a:clrChange>
            </a:blip>
            <a:srcRect t="50971" r="15209"/>
            <a:stretch/>
          </p:blipFill>
          <p:spPr>
            <a:xfrm>
              <a:off x="6383240" y="3575120"/>
              <a:ext cx="6410924" cy="1870104"/>
            </a:xfrm>
            <a:prstGeom prst="rect">
              <a:avLst/>
            </a:prstGeom>
          </p:spPr>
        </p:pic>
      </p:grpSp>
      <p:sp>
        <p:nvSpPr>
          <p:cNvPr id="9" name="矩形 8"/>
          <p:cNvSpPr/>
          <p:nvPr/>
        </p:nvSpPr>
        <p:spPr>
          <a:xfrm>
            <a:off x="1145158" y="4912584"/>
            <a:ext cx="364202" cy="523220"/>
          </a:xfrm>
          <a:prstGeom prst="rect">
            <a:avLst/>
          </a:prstGeom>
        </p:spPr>
        <p:txBody>
          <a:bodyPr wrap="none">
            <a:spAutoFit/>
          </a:bodyPr>
          <a:lstStyle/>
          <a:p>
            <a:r>
              <a:rPr lang="en-US" altLang="zh-CN"/>
              <a:t>4</a:t>
            </a:r>
            <a:endParaRPr lang="zh-CN" altLang="en-US"/>
          </a:p>
        </p:txBody>
      </p:sp>
      <p:sp>
        <p:nvSpPr>
          <p:cNvPr id="10" name="矩形 9"/>
          <p:cNvSpPr/>
          <p:nvPr/>
        </p:nvSpPr>
        <p:spPr>
          <a:xfrm>
            <a:off x="3479534" y="4912584"/>
            <a:ext cx="364202" cy="523220"/>
          </a:xfrm>
          <a:prstGeom prst="rect">
            <a:avLst/>
          </a:prstGeom>
        </p:spPr>
        <p:txBody>
          <a:bodyPr wrap="none">
            <a:spAutoFit/>
          </a:bodyPr>
          <a:lstStyle/>
          <a:p>
            <a:r>
              <a:rPr lang="en-US" altLang="zh-CN" smtClean="0"/>
              <a:t>1</a:t>
            </a:r>
            <a:endParaRPr lang="zh-CN" altLang="en-US"/>
          </a:p>
        </p:txBody>
      </p:sp>
      <p:sp>
        <p:nvSpPr>
          <p:cNvPr id="11" name="矩形 10"/>
          <p:cNvSpPr/>
          <p:nvPr/>
        </p:nvSpPr>
        <p:spPr>
          <a:xfrm>
            <a:off x="5783020" y="4912584"/>
            <a:ext cx="364202" cy="523220"/>
          </a:xfrm>
          <a:prstGeom prst="rect">
            <a:avLst/>
          </a:prstGeom>
        </p:spPr>
        <p:txBody>
          <a:bodyPr wrap="none">
            <a:spAutoFit/>
          </a:bodyPr>
          <a:lstStyle/>
          <a:p>
            <a:r>
              <a:rPr lang="en-US" altLang="zh-CN" smtClean="0"/>
              <a:t>5</a:t>
            </a:r>
            <a:endParaRPr lang="zh-CN" altLang="en-US"/>
          </a:p>
        </p:txBody>
      </p:sp>
      <p:sp>
        <p:nvSpPr>
          <p:cNvPr id="12" name="矩形 11"/>
          <p:cNvSpPr/>
          <p:nvPr/>
        </p:nvSpPr>
        <p:spPr>
          <a:xfrm>
            <a:off x="7769119" y="4903059"/>
            <a:ext cx="364202" cy="523220"/>
          </a:xfrm>
          <a:prstGeom prst="rect">
            <a:avLst/>
          </a:prstGeom>
        </p:spPr>
        <p:txBody>
          <a:bodyPr wrap="none">
            <a:spAutoFit/>
          </a:bodyPr>
          <a:lstStyle/>
          <a:p>
            <a:r>
              <a:rPr lang="en-US" altLang="zh-CN" smtClean="0"/>
              <a:t>2</a:t>
            </a:r>
            <a:endParaRPr lang="zh-CN" altLang="en-US"/>
          </a:p>
        </p:txBody>
      </p:sp>
      <p:sp>
        <p:nvSpPr>
          <p:cNvPr id="13" name="矩形 12"/>
          <p:cNvSpPr/>
          <p:nvPr/>
        </p:nvSpPr>
        <p:spPr>
          <a:xfrm>
            <a:off x="10420882" y="4903059"/>
            <a:ext cx="364202" cy="523220"/>
          </a:xfrm>
          <a:prstGeom prst="rect">
            <a:avLst/>
          </a:prstGeom>
        </p:spPr>
        <p:txBody>
          <a:bodyPr wrap="none">
            <a:spAutoFit/>
          </a:bodyPr>
          <a:lstStyle/>
          <a:p>
            <a:r>
              <a:rPr lang="en-US" altLang="zh-CN" smtClean="0"/>
              <a:t>3</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判断下列句子与所听内容是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picture of the Great Wall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tell me something about New York?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3" name="内容占位符 1"/>
          <p:cNvSpPr txBox="1">
            <a:spLocks/>
          </p:cNvSpPr>
          <p:nvPr/>
        </p:nvSpPr>
        <p:spPr bwMode="auto">
          <a:xfrm>
            <a:off x="360854" y="2017415"/>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ED028C"/>
                </a:solidFill>
                <a:latin typeface="Times New Roman" panose="02020603050405020304" pitchFamily="18" charset="0"/>
                <a:ea typeface="宋体" panose="02010600030101010101" pitchFamily="2" charset="-122"/>
              </a:rPr>
              <a:t>It’s a picture of the Great Wall.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94509"/>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ED028C"/>
                </a:solidFill>
                <a:latin typeface="Times New Roman" panose="02020603050405020304" pitchFamily="18" charset="0"/>
                <a:ea typeface="宋体" panose="02010600030101010101" pitchFamily="2" charset="-122"/>
              </a:rPr>
              <a:t>Can you tell me something about Beijing?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54063" y="1503720"/>
            <a:ext cx="423514" cy="523220"/>
          </a:xfrm>
          <a:prstGeom prst="rect">
            <a:avLst/>
          </a:prstGeom>
        </p:spPr>
        <p:txBody>
          <a:bodyPr wrap="none">
            <a:spAutoFit/>
          </a:bodyPr>
          <a:lstStyle/>
          <a:p>
            <a:r>
              <a:rPr lang="en-US" altLang="zh-CN"/>
              <a:t>T</a:t>
            </a:r>
            <a:endParaRPr lang="zh-CN" altLang="en-US"/>
          </a:p>
        </p:txBody>
      </p:sp>
      <p:sp>
        <p:nvSpPr>
          <p:cNvPr id="7" name="矩形 6"/>
          <p:cNvSpPr/>
          <p:nvPr/>
        </p:nvSpPr>
        <p:spPr>
          <a:xfrm>
            <a:off x="954063" y="2784540"/>
            <a:ext cx="404278" cy="523220"/>
          </a:xfrm>
          <a:prstGeom prst="rect">
            <a:avLst/>
          </a:prstGeom>
        </p:spPr>
        <p:txBody>
          <a:bodyPr wrap="none">
            <a:spAutoFit/>
          </a:bodyPr>
          <a:lstStyle/>
          <a:p>
            <a:r>
              <a:rPr lang="en-US" altLang="zh-CN" smtClean="0"/>
              <a:t>F</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323987"/>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 big map of the US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Boston is in the north and Houston is in the south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see it moving every day and every night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3"/>
          <p:cNvSpPr txBox="1">
            <a:spLocks/>
          </p:cNvSpPr>
          <p:nvPr/>
        </p:nvSpPr>
        <p:spPr bwMode="auto">
          <a:xfrm>
            <a:off x="360854" y="139011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ED028C"/>
                </a:solidFill>
                <a:latin typeface="Times New Roman" panose="02020603050405020304" pitchFamily="18" charset="0"/>
                <a:ea typeface="宋体" panose="02010600030101010101" pitchFamily="2" charset="-122"/>
              </a:rPr>
              <a:t>What a big map of the US</a:t>
            </a:r>
            <a:r>
              <a:rPr lang="zh-CN" altLang="zh-CN" b="1">
                <a:solidFill>
                  <a:srgbClr val="ED028C"/>
                </a:solidFill>
                <a:ea typeface="楷体" panose="02010609060101010101" pitchFamily="49" charset="-122"/>
                <a:cs typeface="Times New Roman" panose="02020603050405020304" pitchFamily="18" charset="0"/>
              </a:rPr>
              <a:t>！</a:t>
            </a:r>
            <a:endParaRPr lang="zh-CN" altLang="en-US"/>
          </a:p>
        </p:txBody>
      </p:sp>
      <p:sp>
        <p:nvSpPr>
          <p:cNvPr id="9" name="内容占位符 4"/>
          <p:cNvSpPr txBox="1">
            <a:spLocks/>
          </p:cNvSpPr>
          <p:nvPr/>
        </p:nvSpPr>
        <p:spPr bwMode="auto">
          <a:xfrm>
            <a:off x="360854" y="2583954"/>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Boston is in the north and Houston is in the south.</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5"/>
          <p:cNvSpPr txBox="1">
            <a:spLocks/>
          </p:cNvSpPr>
          <p:nvPr/>
        </p:nvSpPr>
        <p:spPr bwMode="auto">
          <a:xfrm>
            <a:off x="360854" y="3923531"/>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can see it moving every day and every night.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963588" y="869535"/>
            <a:ext cx="423514" cy="523220"/>
          </a:xfrm>
          <a:prstGeom prst="rect">
            <a:avLst/>
          </a:prstGeom>
        </p:spPr>
        <p:txBody>
          <a:bodyPr wrap="none">
            <a:spAutoFit/>
          </a:bodyPr>
          <a:lstStyle/>
          <a:p>
            <a:r>
              <a:rPr lang="en-US" altLang="zh-CN"/>
              <a:t>T</a:t>
            </a:r>
            <a:endParaRPr lang="zh-CN" altLang="en-US"/>
          </a:p>
        </p:txBody>
      </p:sp>
      <p:sp>
        <p:nvSpPr>
          <p:cNvPr id="13" name="矩形 12"/>
          <p:cNvSpPr/>
          <p:nvPr/>
        </p:nvSpPr>
        <p:spPr>
          <a:xfrm>
            <a:off x="963588" y="2160973"/>
            <a:ext cx="423514" cy="523220"/>
          </a:xfrm>
          <a:prstGeom prst="rect">
            <a:avLst/>
          </a:prstGeom>
        </p:spPr>
        <p:txBody>
          <a:bodyPr wrap="none">
            <a:spAutoFit/>
          </a:bodyPr>
          <a:lstStyle/>
          <a:p>
            <a:r>
              <a:rPr lang="en-US" altLang="zh-CN"/>
              <a:t>T</a:t>
            </a:r>
            <a:endParaRPr lang="zh-CN" altLang="en-US"/>
          </a:p>
        </p:txBody>
      </p:sp>
      <p:sp>
        <p:nvSpPr>
          <p:cNvPr id="14" name="矩形 13"/>
          <p:cNvSpPr/>
          <p:nvPr/>
        </p:nvSpPr>
        <p:spPr>
          <a:xfrm>
            <a:off x="963588" y="3418159"/>
            <a:ext cx="423514" cy="523220"/>
          </a:xfrm>
          <a:prstGeom prst="rect">
            <a:avLst/>
          </a:prstGeom>
        </p:spPr>
        <p:txBody>
          <a:bodyPr wrap="none">
            <a:spAutoFit/>
          </a:bodyPr>
          <a:lstStyle/>
          <a:p>
            <a:r>
              <a:rPr lang="en-US" altLang="zh-CN"/>
              <a:t>T</a:t>
            </a:r>
            <a:endParaRPr lang="zh-CN" altLang="en-US"/>
          </a:p>
        </p:txBody>
      </p:sp>
    </p:spTree>
    <p:extLst>
      <p:ext uri="{BB962C8B-B14F-4D97-AF65-F5344CB8AC3E}">
        <p14:creationId xmlns:p14="http://schemas.microsoft.com/office/powerpoint/2010/main" val="3405098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44960"/>
            <a:ext cx="11485848"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China is a big country.There are many big cities in it.Beijing is the capital of China.It’s in the north of China.It has got more than twenty-one million people.Shanghai is in the east of China.It has got more than twenty-four million people.It’s the economic centre of China.Sanya is in </a:t>
            </a:r>
            <a:r>
              <a:rPr lang="en-US" altLang="zh-CN" b="1" spc="-7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south of China.It’s small but beautiful.It’s warm in winter there.Harbin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is in the northeast of China.It’s very cold in winter.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is a</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old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great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big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Beijing?</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in the north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in the south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in the west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9680" y="880145"/>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29680" y="3444622"/>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big is Shanghai?</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has got more than twenty-one million people.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has got more than twenty-four million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has got more than twenty-six million people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country is in the south of China?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Shanghai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Sanya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Harbin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9680" y="880145"/>
            <a:ext cx="423514" cy="523220"/>
          </a:xfrm>
          <a:prstGeom prst="rect">
            <a:avLst/>
          </a:prstGeom>
        </p:spPr>
        <p:txBody>
          <a:bodyPr wrap="none">
            <a:spAutoFit/>
          </a:bodyPr>
          <a:lstStyle/>
          <a:p>
            <a:r>
              <a:rPr lang="en-US" altLang="zh-CN" smtClean="0"/>
              <a:t>B</a:t>
            </a:r>
            <a:endParaRPr lang="zh-CN" altLang="en-US"/>
          </a:p>
        </p:txBody>
      </p:sp>
      <p:sp>
        <p:nvSpPr>
          <p:cNvPr id="4" name="矩形 3"/>
          <p:cNvSpPr/>
          <p:nvPr/>
        </p:nvSpPr>
        <p:spPr>
          <a:xfrm>
            <a:off x="929680" y="3411170"/>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TotalTime>
  <Words>1579</Words>
  <Application>Microsoft Office PowerPoint</Application>
  <PresentationFormat>自定义</PresentationFormat>
  <Paragraphs>305</Paragraphs>
  <Slides>39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39</vt:i4>
      </vt:variant>
    </vt:vector>
  </HeadingPairs>
  <TitlesOfParts>
    <vt:vector size="4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374</cp:revision>
  <dcterms:created xsi:type="dcterms:W3CDTF">2020-11-06T05:24:00Z</dcterms:created>
  <dcterms:modified xsi:type="dcterms:W3CDTF">2025-06-11T06:43:02Z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